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288" r:id="rId2"/>
    <p:sldId id="268" r:id="rId3"/>
    <p:sldId id="269" r:id="rId4"/>
    <p:sldId id="270" r:id="rId5"/>
    <p:sldId id="271" r:id="rId6"/>
    <p:sldId id="397" r:id="rId7"/>
    <p:sldId id="398" r:id="rId8"/>
    <p:sldId id="399" r:id="rId9"/>
    <p:sldId id="400" r:id="rId10"/>
    <p:sldId id="401" r:id="rId11"/>
    <p:sldId id="402" r:id="rId12"/>
    <p:sldId id="403" r:id="rId13"/>
    <p:sldId id="404" r:id="rId14"/>
    <p:sldId id="405" r:id="rId15"/>
    <p:sldId id="406" r:id="rId16"/>
    <p:sldId id="407" r:id="rId17"/>
    <p:sldId id="408" r:id="rId18"/>
    <p:sldId id="409" r:id="rId19"/>
    <p:sldId id="410" r:id="rId20"/>
    <p:sldId id="411" r:id="rId21"/>
    <p:sldId id="412" r:id="rId22"/>
    <p:sldId id="413" r:id="rId23"/>
    <p:sldId id="414" r:id="rId24"/>
    <p:sldId id="415" r:id="rId25"/>
    <p:sldId id="416" r:id="rId26"/>
    <p:sldId id="417" r:id="rId27"/>
    <p:sldId id="4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y2VLAI6V9iXHoVmfS3gA==" hashData="ge916+FmUQn/TQIhI1vfC0fwygp2Rt/ssStuT/VItTOIABYWfdz1C+NsUDVTvSMX1lIFmlI1w+Ykj90mpE+5f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15D2"/>
    <a:srgbClr val="7015A0"/>
    <a:srgbClr val="942092"/>
    <a:srgbClr val="EEC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33"/>
    <p:restoredTop sz="78866"/>
  </p:normalViewPr>
  <p:slideViewPr>
    <p:cSldViewPr snapToGrid="0" snapToObjects="1">
      <p:cViewPr varScale="1">
        <p:scale>
          <a:sx n="49" d="100"/>
          <a:sy n="49" d="100"/>
        </p:scale>
        <p:origin x="8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7DB76-AB8C-9749-A175-A326318CB604}" type="datetimeFigureOut">
              <a:rPr lang="en-US" smtClean="0"/>
              <a:t>6/21/18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B6910-15E1-5A4B-A473-8A10C6CB1E16}" type="slidenum">
              <a:rPr lang="en-US" smtClean="0"/>
              <a:t>‹#›</a:t>
            </a:fld>
            <a:endParaRPr lang="en-US"/>
          </a:p>
        </p:txBody>
      </p:sp>
    </p:spTree>
    <p:extLst>
      <p:ext uri="{BB962C8B-B14F-4D97-AF65-F5344CB8AC3E}">
        <p14:creationId xmlns:p14="http://schemas.microsoft.com/office/powerpoint/2010/main" val="1061576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t>2 min.</a:t>
            </a:r>
          </a:p>
          <a:p>
            <a:pPr>
              <a:defRPr/>
            </a:pPr>
            <a:r>
              <a:rPr lang="en-US" dirty="0"/>
              <a:t>(Handout)</a:t>
            </a:r>
          </a:p>
          <a:p>
            <a:pPr>
              <a:defRPr/>
            </a:pPr>
            <a:r>
              <a:rPr lang="en-US" sz="1200" b="0" i="0" u="none" strike="noStrike" cap="none" dirty="0">
                <a:solidFill>
                  <a:schemeClr val="dk1"/>
                </a:solidFill>
                <a:latin typeface="Calibri"/>
                <a:ea typeface="Calibri"/>
                <a:cs typeface="Calibri"/>
                <a:sym typeface="Calibri"/>
              </a:rPr>
              <a:t>Distribute Standards at a Glance for 3</a:t>
            </a:r>
            <a:r>
              <a:rPr lang="en-US" sz="1200" b="0" i="0" u="none" strike="noStrike" cap="none" baseline="30000" dirty="0">
                <a:solidFill>
                  <a:schemeClr val="dk1"/>
                </a:solidFill>
                <a:latin typeface="Calibri"/>
                <a:ea typeface="Calibri"/>
                <a:cs typeface="Calibri"/>
                <a:sym typeface="Calibri"/>
              </a:rPr>
              <a:t>rd</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grade (Elementary) or 8</a:t>
            </a:r>
            <a:r>
              <a:rPr lang="en-US" sz="1200" b="0" i="0" u="none" strike="noStrike" cap="none" baseline="30000" dirty="0">
                <a:solidFill>
                  <a:schemeClr val="dk1"/>
                </a:solidFill>
                <a:latin typeface="Calibri"/>
                <a:ea typeface="Calibri"/>
                <a:cs typeface="Calibri"/>
                <a:sym typeface="Calibri"/>
              </a:rPr>
              <a:t>th</a:t>
            </a:r>
            <a:r>
              <a:rPr lang="en-US" sz="1200" b="0" i="0" u="none" strike="noStrike" cap="none" dirty="0">
                <a:solidFill>
                  <a:schemeClr val="dk1"/>
                </a:solidFill>
                <a:latin typeface="Calibri"/>
                <a:ea typeface="Calibri"/>
                <a:cs typeface="Calibri"/>
                <a:sym typeface="Calibri"/>
              </a:rPr>
              <a:t> Grade (Secondary). </a:t>
            </a:r>
            <a:r>
              <a:rPr lang="en-US" dirty="0"/>
              <a:t>Here are the Standards at a Glance Cards – these are grade level specific.</a:t>
            </a:r>
            <a:r>
              <a:rPr lang="en-US" sz="1200" kern="1200" dirty="0">
                <a:solidFill>
                  <a:schemeClr val="tx1"/>
                </a:solidFill>
                <a:effectLst/>
                <a:latin typeface="+mn-lt"/>
                <a:ea typeface="+mn-ea"/>
                <a:cs typeface="+mn-cs"/>
              </a:rPr>
              <a:t> </a:t>
            </a:r>
          </a:p>
          <a:p>
            <a:pPr>
              <a:defRPr/>
            </a:pPr>
            <a:r>
              <a:rPr lang="en-US" sz="1200" kern="1200" dirty="0">
                <a:solidFill>
                  <a:schemeClr val="tx1"/>
                </a:solidFill>
                <a:effectLst/>
                <a:latin typeface="+mn-lt"/>
                <a:ea typeface="+mn-ea"/>
                <a:cs typeface="+mn-cs"/>
              </a:rPr>
              <a:t>I will model using the 3</a:t>
            </a:r>
            <a:r>
              <a:rPr lang="en-US" sz="1200" kern="1200" baseline="30000" dirty="0">
                <a:solidFill>
                  <a:schemeClr val="tx1"/>
                </a:solidFill>
                <a:effectLst/>
                <a:latin typeface="+mn-lt"/>
                <a:ea typeface="+mn-ea"/>
                <a:cs typeface="+mn-cs"/>
              </a:rPr>
              <a:t>rd </a:t>
            </a:r>
            <a:r>
              <a:rPr lang="en-US" sz="1200" kern="1200" dirty="0">
                <a:solidFill>
                  <a:schemeClr val="tx1"/>
                </a:solidFill>
                <a:effectLst/>
                <a:latin typeface="+mn-lt"/>
                <a:ea typeface="+mn-ea"/>
                <a:cs typeface="+mn-cs"/>
              </a:rPr>
              <a:t>grade Standards at a glance</a:t>
            </a:r>
            <a:r>
              <a:rPr lang="en-US" dirty="0">
                <a:effectLst/>
              </a:rPr>
              <a:t> </a:t>
            </a:r>
            <a:endParaRPr lang="en-US" dirty="0"/>
          </a:p>
          <a:p>
            <a:pPr>
              <a:defRPr/>
            </a:pPr>
            <a:endParaRPr lang="en-US" dirty="0"/>
          </a:p>
        </p:txBody>
      </p:sp>
      <p:sp>
        <p:nvSpPr>
          <p:cNvPr id="1024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79621E54-C64F-7E4A-9780-1A183D95D0C0}" type="slidenum">
              <a:rPr lang="en-US" altLang="x-none">
                <a:latin typeface="Calibri" charset="0"/>
              </a:rPr>
              <a:pPr/>
              <a:t>2</a:t>
            </a:fld>
            <a:endParaRPr lang="en-US" altLang="x-none" dirty="0">
              <a:latin typeface="Calibri" charset="0"/>
            </a:endParaRPr>
          </a:p>
        </p:txBody>
      </p:sp>
    </p:spTree>
    <p:extLst>
      <p:ext uri="{BB962C8B-B14F-4D97-AF65-F5344CB8AC3E}">
        <p14:creationId xmlns:p14="http://schemas.microsoft.com/office/powerpoint/2010/main" val="225075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0" dirty="0">
                <a:latin typeface="Calibri" charset="0"/>
              </a:rPr>
              <a:t>Time:</a:t>
            </a:r>
            <a:r>
              <a:rPr lang="en-US" b="0" i="0" baseline="0" dirty="0">
                <a:latin typeface="Calibri" charset="0"/>
              </a:rPr>
              <a:t> 2 min.</a:t>
            </a:r>
          </a:p>
          <a:p>
            <a:pPr eaLnBrk="1" hangingPunct="1">
              <a:spcBef>
                <a:spcPct val="0"/>
              </a:spcBef>
            </a:pPr>
            <a:r>
              <a:rPr lang="en-US" b="0" i="0" baseline="0" dirty="0">
                <a:latin typeface="Calibri" charset="0"/>
              </a:rPr>
              <a:t>Distribute grade level Progress Report Card Scoring Protocol Sheet to each participant. We will annotate and write the essence of our annotations to understand the difference between the proficiency levels. You will work together with your triad to come to an agreement on the scaffolds by proficiency level.</a:t>
            </a:r>
          </a:p>
          <a:p>
            <a:pPr eaLnBrk="1" hangingPunct="1">
              <a:spcBef>
                <a:spcPct val="0"/>
              </a:spcBef>
            </a:pPr>
            <a:r>
              <a:rPr lang="en-US" b="0" i="0" baseline="0" dirty="0">
                <a:latin typeface="Calibri" charset="0"/>
              </a:rPr>
              <a:t>I will model what this looks like.</a:t>
            </a:r>
            <a:br>
              <a:rPr lang="en-US" b="1" i="1" dirty="0">
                <a:latin typeface="Calibri" charset="0"/>
              </a:rPr>
            </a:b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F66471F-7A63-344D-AC9F-C48B97CC6AB1}"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43903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mins.</a:t>
            </a:r>
          </a:p>
          <a:p>
            <a:r>
              <a:rPr lang="en-US" dirty="0"/>
              <a:t>Model with two participants.</a:t>
            </a:r>
            <a:r>
              <a:rPr lang="en-US" baseline="0" dirty="0"/>
              <a:t> Say: We are a triad. </a:t>
            </a:r>
            <a:endParaRPr lang="en-US" dirty="0"/>
          </a:p>
          <a:p>
            <a:r>
              <a:rPr lang="en-US" baseline="0" dirty="0"/>
              <a:t>First, my triad agrees upon the essence of the standard across the proficiency levels. Say to triad model:  What is the essence of the standard? I remember I decided that contribute to class discussions was the essence. Let’s check together by looking at Emerging and Bridging. But how does the scaffolding and student output change across levels? Do we agree that this is the essence? Let’s highlight across. Talk to your Triad for your grade level. Highlight the essence you agree upon.</a:t>
            </a:r>
          </a:p>
        </p:txBody>
      </p:sp>
      <p:sp>
        <p:nvSpPr>
          <p:cNvPr id="4" name="Slide Number Placeholder 3"/>
          <p:cNvSpPr>
            <a:spLocks noGrp="1"/>
          </p:cNvSpPr>
          <p:nvPr>
            <p:ph type="sldNum" sz="quarter" idx="10"/>
          </p:nvPr>
        </p:nvSpPr>
        <p:spPr/>
        <p:txBody>
          <a:bodyPr/>
          <a:lstStyle/>
          <a:p>
            <a:fld id="{6DBFA07B-9302-9B49-9696-DB59E31ED5A2}" type="slidenum">
              <a:rPr lang="en-US" smtClean="0"/>
              <a:t>12</a:t>
            </a:fld>
            <a:endParaRPr lang="en-US" dirty="0"/>
          </a:p>
        </p:txBody>
      </p:sp>
    </p:spTree>
    <p:extLst>
      <p:ext uri="{BB962C8B-B14F-4D97-AF65-F5344CB8AC3E}">
        <p14:creationId xmlns:p14="http://schemas.microsoft.com/office/powerpoint/2010/main" val="190581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let’s look at the scaffolds across proficiency levels. What are the key words? Let’s agree with our triad. I underline the key differences between each level. Click animation to show. Now look at your grade level and highlight the changes from Emerging to Expanding to Bridging. Now, with my triad, we decide what is the essence of each scaffold. Model speaking to triad: I think the essence of the Emerging scaffolding for this standard is </a:t>
            </a:r>
            <a:r>
              <a:rPr lang="en-US" sz="1200" b="1" dirty="0">
                <a:solidFill>
                  <a:srgbClr val="FF0000"/>
                </a:solidFill>
              </a:rPr>
              <a:t>asking yes/no &amp; </a:t>
            </a:r>
            <a:r>
              <a:rPr lang="en-US" sz="1200" b="1" dirty="0" err="1">
                <a:solidFill>
                  <a:srgbClr val="FF0000"/>
                </a:solidFill>
              </a:rPr>
              <a:t>wh</a:t>
            </a:r>
            <a:r>
              <a:rPr lang="en-US" sz="1200" b="1" dirty="0">
                <a:solidFill>
                  <a:srgbClr val="FF0000"/>
                </a:solidFill>
              </a:rPr>
              <a:t>-questions. </a:t>
            </a:r>
            <a:r>
              <a:rPr lang="en-US" sz="1200" b="0" dirty="0">
                <a:solidFill>
                  <a:srgbClr val="FF0000"/>
                </a:solidFill>
              </a:rPr>
              <a:t>What</a:t>
            </a:r>
            <a:r>
              <a:rPr lang="en-US" sz="1200" b="0" baseline="0" dirty="0">
                <a:solidFill>
                  <a:srgbClr val="FF0000"/>
                </a:solidFill>
              </a:rPr>
              <a:t> do you think? What might be the essence of the scaffold for Expanding? Let’s come to a consensus.</a:t>
            </a:r>
            <a:endParaRPr lang="en-US" sz="1200" b="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6DBFA07B-9302-9B49-9696-DB59E31ED5A2}" type="slidenum">
              <a:rPr lang="en-US" smtClean="0"/>
              <a:t>13</a:t>
            </a:fld>
            <a:endParaRPr lang="en-US"/>
          </a:p>
        </p:txBody>
      </p:sp>
    </p:spTree>
    <p:extLst>
      <p:ext uri="{BB962C8B-B14F-4D97-AF65-F5344CB8AC3E}">
        <p14:creationId xmlns:p14="http://schemas.microsoft.com/office/powerpoint/2010/main" val="1161662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Time:</a:t>
            </a:r>
            <a:r>
              <a:rPr lang="en-US" baseline="0" dirty="0">
                <a:latin typeface="Calibri" charset="0"/>
              </a:rPr>
              <a:t> 2 mins.</a:t>
            </a:r>
          </a:p>
          <a:p>
            <a:r>
              <a:rPr lang="en-US" baseline="0" dirty="0">
                <a:latin typeface="Calibri" charset="0"/>
              </a:rPr>
              <a:t>So now I write the student output differentiation based on the proficiency level of each on the second row of the standard. Now do the same with your grade level.</a:t>
            </a:r>
          </a:p>
          <a:p>
            <a:endParaRPr lang="en-US" baseline="0" dirty="0">
              <a:latin typeface="Calibri" charset="0"/>
            </a:endParaRP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mn-lt"/>
                <a:ea typeface="Calibri"/>
                <a:cs typeface="Calibri"/>
                <a:sym typeface="Calibri"/>
              </a:rPr>
              <a:t>K-2 is</a:t>
            </a:r>
            <a:r>
              <a:rPr lang="en-US" sz="1200" b="0" i="0" u="none" strike="noStrike" cap="none" baseline="0" dirty="0">
                <a:solidFill>
                  <a:schemeClr val="dk1"/>
                </a:solidFill>
                <a:latin typeface="+mn-lt"/>
                <a:ea typeface="Calibri"/>
                <a:cs typeface="Calibri"/>
                <a:sym typeface="Calibri"/>
              </a:rPr>
              <a:t> grappling with the basic concept</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and independence</a:t>
            </a: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3-6 have the concepts and you are applying to the content</a:t>
            </a:r>
            <a:endParaRPr lang="en-US" sz="1200" b="0" i="0" u="none" strike="noStrike" cap="none" dirty="0">
              <a:solidFill>
                <a:schemeClr val="dk1"/>
              </a:solidFill>
              <a:latin typeface="+mn-lt"/>
              <a:ea typeface="Calibri"/>
              <a:cs typeface="Calibri"/>
              <a:sym typeface="Calibri"/>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E7EA10AB-328F-514D-BAD5-82746B64344A}"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19662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a:t>
            </a:r>
            <a:r>
              <a:rPr lang="en-US" baseline="0" dirty="0"/>
              <a:t> 15 min.</a:t>
            </a:r>
          </a:p>
          <a:p>
            <a:r>
              <a:rPr lang="en-US" baseline="0" dirty="0"/>
              <a:t>Read directions. Check in with finger minutes at 10 minutes. Most likely they will need more time.</a:t>
            </a:r>
          </a:p>
          <a:p>
            <a:endParaRPr lang="en-US" dirty="0"/>
          </a:p>
        </p:txBody>
      </p:sp>
      <p:sp>
        <p:nvSpPr>
          <p:cNvPr id="4" name="Slide Number Placeholder 3"/>
          <p:cNvSpPr>
            <a:spLocks noGrp="1"/>
          </p:cNvSpPr>
          <p:nvPr>
            <p:ph type="sldNum" sz="quarter" idx="10"/>
          </p:nvPr>
        </p:nvSpPr>
        <p:spPr/>
        <p:txBody>
          <a:bodyPr/>
          <a:lstStyle/>
          <a:p>
            <a:fld id="{6DBFA07B-9302-9B49-9696-DB59E31ED5A2}" type="slidenum">
              <a:rPr lang="en-US" smtClean="0"/>
              <a:t>15</a:t>
            </a:fld>
            <a:endParaRPr lang="en-US"/>
          </a:p>
        </p:txBody>
      </p:sp>
    </p:spTree>
    <p:extLst>
      <p:ext uri="{BB962C8B-B14F-4D97-AF65-F5344CB8AC3E}">
        <p14:creationId xmlns:p14="http://schemas.microsoft.com/office/powerpoint/2010/main" val="3344371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30 seconds</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Understanding the essence of the standards is essential to understanding ELPAC.</a:t>
            </a:r>
            <a:endParaRPr lang="en-US" sz="1200" b="0" i="0" u="none" strike="noStrike" cap="none" dirty="0">
              <a:solidFill>
                <a:schemeClr val="dk1"/>
              </a:solidFill>
              <a:latin typeface="Calibri"/>
              <a:ea typeface="Calibri"/>
              <a:cs typeface="Calibri"/>
              <a:sym typeface="Calibri"/>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948E1EE-DC64-E043-A263-293172FB2387}"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51290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Time: 2 minutes for explanation and composition of the triad</a:t>
            </a:r>
          </a:p>
          <a:p>
            <a:pPr eaLnBrk="1" hangingPunct="1">
              <a:spcBef>
                <a:spcPct val="0"/>
              </a:spcBef>
            </a:pPr>
            <a:r>
              <a:rPr lang="en-US" b="1" dirty="0">
                <a:latin typeface="Calibri" charset="0"/>
              </a:rPr>
              <a:t>Purpose:  </a:t>
            </a:r>
            <a:r>
              <a:rPr lang="en-US" dirty="0">
                <a:latin typeface="Calibri" charset="0"/>
              </a:rPr>
              <a:t>Participants will understand and dig in deeper to the language of the standards and the essence of  </a:t>
            </a:r>
            <a:r>
              <a:rPr lang="en-US" b="1" dirty="0">
                <a:latin typeface="Calibri" charset="0"/>
              </a:rPr>
              <a:t>Part I-Interacting in Meaningful Ways</a:t>
            </a:r>
            <a:r>
              <a:rPr lang="en-US" dirty="0">
                <a:latin typeface="Calibri" charset="0"/>
              </a:rPr>
              <a:t>. </a:t>
            </a: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Ensure that all participants are in a group</a:t>
            </a:r>
            <a:r>
              <a:rPr lang="en-US" sz="1200" b="0" i="0" u="none" strike="noStrike" cap="none" baseline="0" dirty="0">
                <a:solidFill>
                  <a:schemeClr val="dk1"/>
                </a:solidFill>
                <a:latin typeface="Calibri"/>
                <a:ea typeface="Calibri"/>
                <a:cs typeface="Calibri"/>
                <a:sym typeface="Calibri"/>
              </a:rPr>
              <a:t> of three to ensure that each part of the standards is represented.</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Have partners assign themselves A, B, or C role.</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Verify by calling letters and having them raise their hand.</a:t>
            </a:r>
          </a:p>
          <a:p>
            <a:pPr eaLnBrk="1" hangingPunct="1">
              <a:spcBef>
                <a:spcPct val="0"/>
              </a:spcBef>
            </a:pPr>
            <a:endParaRPr lang="en-US" dirty="0">
              <a:latin typeface="Calibri" charset="0"/>
            </a:endParaRPr>
          </a:p>
          <a:p>
            <a:pPr eaLnBrk="1" hangingPunct="1">
              <a:spcBef>
                <a:spcPct val="0"/>
              </a:spcBef>
            </a:pPr>
            <a:r>
              <a:rPr lang="en-US" dirty="0">
                <a:latin typeface="Calibri" charset="0"/>
              </a:rPr>
              <a:t>Standard</a:t>
            </a:r>
            <a:r>
              <a:rPr lang="en-US" baseline="0" dirty="0">
                <a:latin typeface="Calibri" charset="0"/>
              </a:rPr>
              <a:t> B 3</a:t>
            </a:r>
            <a:r>
              <a:rPr lang="en-US" dirty="0">
                <a:latin typeface="Calibri" charset="0"/>
              </a:rPr>
              <a:t> will be modeled </a:t>
            </a:r>
            <a:br>
              <a:rPr lang="en-US" b="1" i="1" dirty="0">
                <a:latin typeface="Calibri" charset="0"/>
              </a:rPr>
            </a:b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F66471F-7A63-344D-AC9F-C48B97CC6AB1}"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974234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min.</a:t>
            </a:r>
            <a:r>
              <a:rPr lang="en-US" dirty="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look at the Part II standards, we need to think about the Structure or the What and the Purpose or the Why of the standard.</a:t>
            </a:r>
          </a:p>
          <a:p>
            <a:endParaRPr lang="en-US" dirty="0"/>
          </a:p>
        </p:txBody>
      </p:sp>
      <p:sp>
        <p:nvSpPr>
          <p:cNvPr id="4" name="Slide Number Placeholder 3"/>
          <p:cNvSpPr>
            <a:spLocks noGrp="1"/>
          </p:cNvSpPr>
          <p:nvPr>
            <p:ph type="sldNum" sz="quarter" idx="10"/>
          </p:nvPr>
        </p:nvSpPr>
        <p:spPr/>
        <p:txBody>
          <a:bodyPr/>
          <a:lstStyle/>
          <a:p>
            <a:fld id="{049B6910-15E1-5A4B-A473-8A10C6CB1E16}" type="slidenum">
              <a:rPr lang="en-US" smtClean="0"/>
              <a:t>18</a:t>
            </a:fld>
            <a:endParaRPr lang="en-US"/>
          </a:p>
        </p:txBody>
      </p:sp>
    </p:spTree>
    <p:extLst>
      <p:ext uri="{BB962C8B-B14F-4D97-AF65-F5344CB8AC3E}">
        <p14:creationId xmlns:p14="http://schemas.microsoft.com/office/powerpoint/2010/main" val="13282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charset="0"/>
              </a:rPr>
              <a:t>2 minutes</a:t>
            </a:r>
          </a:p>
          <a:p>
            <a:r>
              <a:rPr lang="en-US" dirty="0">
                <a:latin typeface="Calibri" charset="0"/>
              </a:rPr>
              <a:t>Purpose: focus on the Standard and the language of the standard at the expanding level</a:t>
            </a:r>
          </a:p>
          <a:p>
            <a:r>
              <a:rPr lang="en-US" dirty="0">
                <a:latin typeface="Calibri" charset="0"/>
              </a:rPr>
              <a:t>Click</a:t>
            </a:r>
          </a:p>
          <a:p>
            <a:r>
              <a:rPr lang="en-US" dirty="0">
                <a:latin typeface="Calibri" charset="0"/>
              </a:rPr>
              <a:t>The structure (what) and purpose (why) of the standard is underlined.</a:t>
            </a:r>
          </a:p>
          <a:p>
            <a:r>
              <a:rPr lang="en-US" sz="1200" kern="1200" dirty="0">
                <a:solidFill>
                  <a:schemeClr val="tx1"/>
                </a:solidFill>
                <a:effectLst/>
                <a:latin typeface="+mn-lt"/>
                <a:ea typeface="+mn-ea"/>
                <a:cs typeface="+mn-cs"/>
              </a:rPr>
              <a:t>Look at the standard for your grade level. What do you notice?</a:t>
            </a:r>
            <a:r>
              <a:rPr lang="en-US" dirty="0">
                <a:effectLst/>
              </a:rPr>
              <a:t> </a:t>
            </a:r>
            <a:endParaRPr lang="en-US" dirty="0">
              <a:latin typeface="Calibri" charset="0"/>
            </a:endParaRPr>
          </a:p>
          <a:p>
            <a:endParaRPr lang="en-US" dirty="0">
              <a:latin typeface="Calibri" charset="0"/>
            </a:endParaRPr>
          </a:p>
          <a:p>
            <a:endParaRPr lang="en-US" dirty="0"/>
          </a:p>
        </p:txBody>
      </p:sp>
      <p:sp>
        <p:nvSpPr>
          <p:cNvPr id="4" name="Slide Number Placeholder 3"/>
          <p:cNvSpPr>
            <a:spLocks noGrp="1"/>
          </p:cNvSpPr>
          <p:nvPr>
            <p:ph type="sldNum" sz="quarter" idx="10"/>
          </p:nvPr>
        </p:nvSpPr>
        <p:spPr/>
        <p:txBody>
          <a:bodyPr/>
          <a:lstStyle/>
          <a:p>
            <a:fld id="{049B6910-15E1-5A4B-A473-8A10C6CB1E16}" type="slidenum">
              <a:rPr lang="en-US" smtClean="0"/>
              <a:t>19</a:t>
            </a:fld>
            <a:endParaRPr lang="en-US"/>
          </a:p>
        </p:txBody>
      </p:sp>
    </p:spTree>
    <p:extLst>
      <p:ext uri="{BB962C8B-B14F-4D97-AF65-F5344CB8AC3E}">
        <p14:creationId xmlns:p14="http://schemas.microsoft.com/office/powerpoint/2010/main" val="15936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Calibri"/>
                <a:cs typeface="Calibri"/>
                <a:sym typeface="Calibri"/>
              </a:rPr>
              <a:t>Time:</a:t>
            </a:r>
            <a:r>
              <a:rPr lang="en-US" sz="1200" b="0" i="0" u="none" strike="noStrike" cap="none" baseline="0" dirty="0">
                <a:solidFill>
                  <a:schemeClr val="dk1"/>
                </a:solidFill>
                <a:latin typeface="+mn-lt"/>
                <a:ea typeface="Calibri"/>
                <a:cs typeface="Calibri"/>
                <a:sym typeface="Calibri"/>
              </a:rPr>
              <a:t> 9 min.</a:t>
            </a:r>
            <a:r>
              <a:rPr lang="en-US" sz="1200" b="0" i="0" u="none" strike="noStrike" cap="none" dirty="0">
                <a:solidFill>
                  <a:schemeClr val="dk1"/>
                </a:solidFill>
                <a:latin typeface="+mn-lt"/>
                <a:ea typeface="Calibri"/>
                <a:cs typeface="Calibri"/>
                <a:sym typeface="Calibri"/>
              </a:rPr>
              <a:t> </a:t>
            </a:r>
          </a:p>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Calibri"/>
                <a:cs typeface="Calibri"/>
                <a:sym typeface="Calibri"/>
              </a:rPr>
              <a:t>So I will write my essence on the top line for</a:t>
            </a:r>
            <a:r>
              <a:rPr lang="en-US" sz="1200" b="0" i="0" u="none" strike="noStrike" cap="none" baseline="0" dirty="0">
                <a:solidFill>
                  <a:schemeClr val="dk1"/>
                </a:solidFill>
                <a:latin typeface="+mn-lt"/>
                <a:ea typeface="Calibri"/>
                <a:cs typeface="Calibri"/>
                <a:sym typeface="Calibri"/>
              </a:rPr>
              <a:t> the standard. The essence goes across the proficiency levels. Have participants write the essence for their grade. </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Remind participants of their mode-A Partner: Collaborative, B Partner: Interpretive, C Partner: Productive.</a:t>
            </a:r>
          </a:p>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Give participants 1 mins. 20 seconds To write their essences</a:t>
            </a:r>
          </a:p>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Assign timekeeper. Each member has 2 mins. To share their essences</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If question arises about a standard with a, b, c, etc., let participants know that they may do four words for each or may look at the a, as it is the message level essence, and the others go deeper to the sentence and word level</a:t>
            </a:r>
          </a:p>
          <a:p>
            <a:pPr marL="0" marR="0" lvl="0" indent="0" algn="l" rtl="0">
              <a:spcBef>
                <a:spcPts val="0"/>
              </a:spcBef>
              <a:spcAft>
                <a:spcPts val="0"/>
              </a:spcAft>
              <a:buClr>
                <a:schemeClr val="dk1"/>
              </a:buClr>
              <a:buSzPct val="25000"/>
              <a:buFont typeface="Arial"/>
              <a:buNone/>
            </a:pPr>
            <a:r>
              <a:rPr lang="en-US" sz="1200" b="0" i="0" u="none" strike="noStrike" cap="none" baseline="0" dirty="0" err="1">
                <a:solidFill>
                  <a:schemeClr val="dk1"/>
                </a:solidFill>
                <a:latin typeface="+mn-lt"/>
                <a:ea typeface="Calibri"/>
                <a:cs typeface="Calibri"/>
                <a:sym typeface="Calibri"/>
              </a:rPr>
              <a:t>a,b,c</a:t>
            </a:r>
            <a:r>
              <a:rPr lang="en-US" sz="1200" b="0" i="0" u="none" strike="noStrike" cap="none" baseline="0" dirty="0">
                <a:solidFill>
                  <a:schemeClr val="dk1"/>
                </a:solidFill>
                <a:latin typeface="+mn-lt"/>
                <a:ea typeface="Calibri"/>
                <a:cs typeface="Calibri"/>
                <a:sym typeface="Calibri"/>
              </a:rPr>
              <a:t> </a:t>
            </a:r>
            <a:r>
              <a:rPr lang="en-US" sz="1200" b="0" i="0" u="none" strike="noStrike" cap="none" baseline="0" dirty="0" err="1">
                <a:solidFill>
                  <a:schemeClr val="dk1"/>
                </a:solidFill>
                <a:latin typeface="+mn-lt"/>
                <a:ea typeface="Calibri"/>
                <a:cs typeface="Calibri"/>
                <a:sym typeface="Calibri"/>
              </a:rPr>
              <a:t>hierchary</a:t>
            </a:r>
            <a:r>
              <a:rPr lang="en-US" sz="1200" b="0" i="0" u="none" strike="noStrike" cap="none" baseline="0" dirty="0">
                <a:solidFill>
                  <a:schemeClr val="dk1"/>
                </a:solidFill>
                <a:latin typeface="+mn-lt"/>
                <a:ea typeface="Calibri"/>
                <a:cs typeface="Calibri"/>
                <a:sym typeface="Calibri"/>
              </a:rPr>
              <a:t> level</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A: message level/discourse level</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B: sentence/phrase level</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C: morphology or word level</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Whole Group share out</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Check to see if participants have any questions or comments</a:t>
            </a:r>
          </a:p>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Arial"/>
              <a:buNone/>
            </a:pP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a:defRPr/>
            </a:pPr>
            <a:fld id="{E7EA10AB-328F-514D-BAD5-82746B64344A}"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83197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ea typeface="+mn-ea"/>
                <a:cs typeface="+mn-cs"/>
              </a:rPr>
              <a:t>2 min.</a:t>
            </a:r>
          </a:p>
          <a:p>
            <a:pPr>
              <a:defRPr/>
            </a:pPr>
            <a:r>
              <a:rPr lang="en-US" dirty="0">
                <a:ea typeface="+mn-ea"/>
                <a:cs typeface="+mn-cs"/>
              </a:rPr>
              <a:t>Here are the Standards at a Glance Cards – these are grade level specific.</a:t>
            </a:r>
          </a:p>
          <a:p>
            <a:r>
              <a:rPr lang="en-US" sz="1200" kern="1200" dirty="0">
                <a:solidFill>
                  <a:schemeClr val="tx1"/>
                </a:solidFill>
                <a:effectLst/>
                <a:latin typeface="+mn-lt"/>
                <a:ea typeface="+mn-ea"/>
                <a:cs typeface="+mn-cs"/>
              </a:rPr>
              <a:t>The first side (purple, blue, green) is the Part I: Interacting in Meaningful Ways.</a:t>
            </a:r>
          </a:p>
          <a:p>
            <a:r>
              <a:rPr lang="en-US" sz="1200" kern="1200" dirty="0">
                <a:solidFill>
                  <a:schemeClr val="tx1"/>
                </a:solidFill>
                <a:effectLst/>
                <a:latin typeface="+mn-lt"/>
                <a:ea typeface="+mn-ea"/>
                <a:cs typeface="+mn-cs"/>
              </a:rPr>
              <a:t>Notice the three modes: </a:t>
            </a:r>
          </a:p>
          <a:p>
            <a:pPr lvl="0"/>
            <a:r>
              <a:rPr lang="en-US" sz="1200" kern="1200" dirty="0">
                <a:solidFill>
                  <a:schemeClr val="tx1"/>
                </a:solidFill>
                <a:effectLst/>
                <a:latin typeface="+mn-lt"/>
                <a:ea typeface="+mn-ea"/>
                <a:cs typeface="+mn-cs"/>
              </a:rPr>
              <a:t>Collaborative </a:t>
            </a:r>
          </a:p>
          <a:p>
            <a:pPr lvl="0"/>
            <a:r>
              <a:rPr lang="en-US" sz="1200" kern="1200" dirty="0">
                <a:solidFill>
                  <a:schemeClr val="tx1"/>
                </a:solidFill>
                <a:effectLst/>
                <a:latin typeface="+mn-lt"/>
                <a:ea typeface="+mn-ea"/>
                <a:cs typeface="+mn-cs"/>
              </a:rPr>
              <a:t>Interpretive</a:t>
            </a:r>
          </a:p>
          <a:p>
            <a:pPr lvl="0"/>
            <a:r>
              <a:rPr lang="en-US" sz="1200" kern="1200" dirty="0">
                <a:solidFill>
                  <a:schemeClr val="tx1"/>
                </a:solidFill>
                <a:effectLst/>
                <a:latin typeface="+mn-lt"/>
                <a:ea typeface="+mn-ea"/>
                <a:cs typeface="+mn-cs"/>
              </a:rPr>
              <a:t>Productive</a:t>
            </a:r>
          </a:p>
          <a:p>
            <a:r>
              <a:rPr lang="en-US" sz="1200" kern="1200" dirty="0">
                <a:solidFill>
                  <a:schemeClr val="tx1"/>
                </a:solidFill>
                <a:effectLst/>
                <a:latin typeface="+mn-lt"/>
                <a:ea typeface="+mn-ea"/>
                <a:cs typeface="+mn-cs"/>
              </a:rPr>
              <a:t>Note that the strand is a K-12 description of what the standard is about. It is not the essence for the grade level. Also note the CCS Language arts connection by grade level. Next, note that there are 3 proficiency levels-Emerging, Expanding and Bridging. Under each is the language of the grade level standard. Also note that the shading of the colors go from deep to light to represent the decreasing level of scaffolding or support. </a:t>
            </a:r>
            <a:endParaRPr lang="en-US" dirty="0">
              <a:ea typeface="+mn-ea"/>
              <a:cs typeface="+mn-cs"/>
            </a:endParaRPr>
          </a:p>
        </p:txBody>
      </p:sp>
      <p:sp>
        <p:nvSpPr>
          <p:cNvPr id="1044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5650" indent="-290513">
              <a:defRPr>
                <a:solidFill>
                  <a:schemeClr val="tx1"/>
                </a:solidFill>
                <a:latin typeface="Arial" charset="0"/>
                <a:ea typeface="ＭＳ Ｐゴシック" charset="-128"/>
              </a:defRPr>
            </a:lvl2pPr>
            <a:lvl3pPr marL="1163638" indent="-231775">
              <a:defRPr>
                <a:solidFill>
                  <a:schemeClr val="tx1"/>
                </a:solidFill>
                <a:latin typeface="Arial" charset="0"/>
                <a:ea typeface="ＭＳ Ｐゴシック" charset="-128"/>
              </a:defRPr>
            </a:lvl3pPr>
            <a:lvl4pPr marL="1630363" indent="-231775">
              <a:defRPr>
                <a:solidFill>
                  <a:schemeClr val="tx1"/>
                </a:solidFill>
                <a:latin typeface="Arial" charset="0"/>
                <a:ea typeface="ＭＳ Ｐゴシック" charset="-128"/>
              </a:defRPr>
            </a:lvl4pPr>
            <a:lvl5pPr marL="2095500" indent="-231775">
              <a:defRPr>
                <a:solidFill>
                  <a:schemeClr val="tx1"/>
                </a:solidFill>
                <a:latin typeface="Arial" charset="0"/>
                <a:ea typeface="ＭＳ Ｐゴシック" charset="-128"/>
              </a:defRPr>
            </a:lvl5pPr>
            <a:lvl6pPr marL="2552700" indent="-231775" defTabSz="457200" eaLnBrk="0" fontAlgn="base" hangingPunct="0">
              <a:spcBef>
                <a:spcPct val="0"/>
              </a:spcBef>
              <a:spcAft>
                <a:spcPct val="0"/>
              </a:spcAft>
              <a:defRPr>
                <a:solidFill>
                  <a:schemeClr val="tx1"/>
                </a:solidFill>
                <a:latin typeface="Arial" charset="0"/>
                <a:ea typeface="ＭＳ Ｐゴシック" charset="-128"/>
              </a:defRPr>
            </a:lvl6pPr>
            <a:lvl7pPr marL="3009900" indent="-231775" defTabSz="457200" eaLnBrk="0" fontAlgn="base" hangingPunct="0">
              <a:spcBef>
                <a:spcPct val="0"/>
              </a:spcBef>
              <a:spcAft>
                <a:spcPct val="0"/>
              </a:spcAft>
              <a:defRPr>
                <a:solidFill>
                  <a:schemeClr val="tx1"/>
                </a:solidFill>
                <a:latin typeface="Arial" charset="0"/>
                <a:ea typeface="ＭＳ Ｐゴシック" charset="-128"/>
              </a:defRPr>
            </a:lvl7pPr>
            <a:lvl8pPr marL="3467100" indent="-231775" defTabSz="457200" eaLnBrk="0" fontAlgn="base" hangingPunct="0">
              <a:spcBef>
                <a:spcPct val="0"/>
              </a:spcBef>
              <a:spcAft>
                <a:spcPct val="0"/>
              </a:spcAft>
              <a:defRPr>
                <a:solidFill>
                  <a:schemeClr val="tx1"/>
                </a:solidFill>
                <a:latin typeface="Arial" charset="0"/>
                <a:ea typeface="ＭＳ Ｐゴシック" charset="-128"/>
              </a:defRPr>
            </a:lvl8pPr>
            <a:lvl9pPr marL="3924300" indent="-231775" defTabSz="457200" eaLnBrk="0" fontAlgn="base" hangingPunct="0">
              <a:spcBef>
                <a:spcPct val="0"/>
              </a:spcBef>
              <a:spcAft>
                <a:spcPct val="0"/>
              </a:spcAft>
              <a:defRPr>
                <a:solidFill>
                  <a:schemeClr val="tx1"/>
                </a:solidFill>
                <a:latin typeface="Arial" charset="0"/>
                <a:ea typeface="ＭＳ Ｐゴシック" charset="-128"/>
              </a:defRPr>
            </a:lvl9pPr>
          </a:lstStyle>
          <a:p>
            <a:fld id="{6BEAB03D-39AC-544F-A6D8-6F22AC666C58}" type="slidenum">
              <a:rPr lang="en-US" altLang="x-none">
                <a:latin typeface="Calibri" charset="0"/>
              </a:rPr>
              <a:pPr/>
              <a:t>3</a:t>
            </a:fld>
            <a:endParaRPr lang="en-US" altLang="x-none">
              <a:latin typeface="Calibri" charset="0"/>
            </a:endParaRPr>
          </a:p>
        </p:txBody>
      </p:sp>
    </p:spTree>
    <p:extLst>
      <p:ext uri="{BB962C8B-B14F-4D97-AF65-F5344CB8AC3E}">
        <p14:creationId xmlns:p14="http://schemas.microsoft.com/office/powerpoint/2010/main" val="312482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5427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Time: 30 seconds</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mn-lt"/>
                <a:ea typeface="Calibri"/>
                <a:cs typeface="Calibri"/>
                <a:sym typeface="Calibri"/>
              </a:rPr>
              <a:t>Understanding the essence of the standards is essential to understanding ELPAC and its alignment to the standards.</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mn-lt"/>
                <a:ea typeface="Calibri"/>
                <a:cs typeface="Calibri"/>
                <a:sym typeface="Calibri"/>
              </a:rPr>
              <a:t>Understanding the differentiation between Emerging, Expanding, and Bridging is essential to providing differentiated instruction to prepare students for success in ELPAC.</a:t>
            </a:r>
            <a:endParaRPr lang="en-US" sz="1200" b="0" i="0" u="none" strike="noStrike" cap="none" dirty="0">
              <a:solidFill>
                <a:schemeClr val="dk1"/>
              </a:solidFill>
              <a:latin typeface="+mn-lt"/>
              <a:ea typeface="Calibri"/>
              <a:cs typeface="Calibri"/>
              <a:sym typeface="Calibri"/>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948E1EE-DC64-E043-A263-293172FB2387}"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744726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0" dirty="0">
                <a:latin typeface="Calibri" charset="0"/>
              </a:rPr>
              <a:t>Time:</a:t>
            </a:r>
            <a:r>
              <a:rPr lang="en-US" b="0" i="0" baseline="0" dirty="0">
                <a:latin typeface="Calibri" charset="0"/>
              </a:rPr>
              <a:t> 2 min.</a:t>
            </a:r>
          </a:p>
          <a:p>
            <a:pPr eaLnBrk="1" hangingPunct="1">
              <a:spcBef>
                <a:spcPct val="0"/>
              </a:spcBef>
            </a:pPr>
            <a:r>
              <a:rPr lang="en-US" b="0" i="0" baseline="0" dirty="0">
                <a:latin typeface="Calibri" charset="0"/>
              </a:rPr>
              <a:t>This is the process that we will use to understand the difference between the proficiency levels. </a:t>
            </a:r>
          </a:p>
          <a:p>
            <a:pPr eaLnBrk="1" hangingPunct="1">
              <a:spcBef>
                <a:spcPct val="0"/>
              </a:spcBef>
            </a:pPr>
            <a:r>
              <a:rPr lang="en-US" b="0" i="0" baseline="0" dirty="0">
                <a:latin typeface="Calibri" charset="0"/>
              </a:rPr>
              <a:t>We will now refer to the grade level Progress Report Card Scoring Protocol Sheet to annotate. We will render our annotation I will model </a:t>
            </a:r>
            <a:r>
              <a:rPr lang="en-US" sz="1200" kern="1200" dirty="0">
                <a:solidFill>
                  <a:schemeClr val="tx1"/>
                </a:solidFill>
                <a:effectLst/>
                <a:latin typeface="+mn-lt"/>
                <a:ea typeface="+mn-ea"/>
                <a:cs typeface="+mn-cs"/>
              </a:rPr>
              <a:t>what this looks like.</a:t>
            </a:r>
            <a:r>
              <a:rPr lang="en-US" dirty="0">
                <a:effectLst/>
              </a:rPr>
              <a:t> </a:t>
            </a:r>
            <a:br>
              <a:rPr lang="en-US" b="1" i="1" dirty="0">
                <a:latin typeface="Calibri" charset="0"/>
              </a:rPr>
            </a:b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F66471F-7A63-344D-AC9F-C48B97CC6AB1}"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4020160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mins.</a:t>
            </a:r>
          </a:p>
          <a:p>
            <a:r>
              <a:rPr lang="en-US" dirty="0"/>
              <a:t>Model with two participants.</a:t>
            </a:r>
            <a:r>
              <a:rPr lang="en-US" baseline="0" dirty="0"/>
              <a:t> Say: We are a triad. </a:t>
            </a:r>
            <a:endParaRPr lang="en-US" dirty="0"/>
          </a:p>
          <a:p>
            <a:r>
              <a:rPr lang="en-US" baseline="0" dirty="0"/>
              <a:t>First, my triad agrees upon the essence of the standard across the proficiency levels. Say to triad model What is the essence of the standard? I remember I decided that verb types/tenses to convey time was the essence. Let’s check together by looking at Emerging and Bridging. </a:t>
            </a:r>
            <a:r>
              <a:rPr lang="en-US" sz="1200" kern="1200" dirty="0">
                <a:solidFill>
                  <a:schemeClr val="tx1"/>
                </a:solidFill>
                <a:effectLst/>
                <a:latin typeface="+mn-lt"/>
                <a:ea typeface="+mn-ea"/>
                <a:cs typeface="+mn-cs"/>
              </a:rPr>
              <a:t>Additionally, </a:t>
            </a:r>
            <a:r>
              <a:rPr lang="en-US" baseline="0" dirty="0"/>
              <a:t>how does the scaffolding change across levels? Do we agree that this is the essence? Let’s highlight across. Talk to your Triad for your grade level. Highlight the essence you agree upon.</a:t>
            </a:r>
          </a:p>
          <a:p>
            <a:endParaRPr lang="en-US" dirty="0"/>
          </a:p>
        </p:txBody>
      </p:sp>
      <p:sp>
        <p:nvSpPr>
          <p:cNvPr id="4" name="Slide Number Placeholder 3"/>
          <p:cNvSpPr>
            <a:spLocks noGrp="1"/>
          </p:cNvSpPr>
          <p:nvPr>
            <p:ph type="sldNum" sz="quarter" idx="10"/>
          </p:nvPr>
        </p:nvSpPr>
        <p:spPr/>
        <p:txBody>
          <a:bodyPr/>
          <a:lstStyle/>
          <a:p>
            <a:fld id="{6DBFA07B-9302-9B49-9696-DB59E31ED5A2}" type="slidenum">
              <a:rPr lang="en-US" smtClean="0"/>
              <a:t>23</a:t>
            </a:fld>
            <a:endParaRPr lang="en-US"/>
          </a:p>
        </p:txBody>
      </p:sp>
    </p:spTree>
    <p:extLst>
      <p:ext uri="{BB962C8B-B14F-4D97-AF65-F5344CB8AC3E}">
        <p14:creationId xmlns:p14="http://schemas.microsoft.com/office/powerpoint/2010/main" val="2033674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let’s look at the scaffolds across proficiency levels. What are the key words? Let’s agree with our triad. I underline the key differences between each level. Click animation to show. Now look at your grade level and highlight the changes in student output from Emerging to Expanding to Bridging. Now, with my triad, we decide what is the essence of each scaffold. Model speaking to triad: I think the essence of the Emerging scaffolding for this standard is </a:t>
            </a:r>
            <a:r>
              <a:rPr lang="en-US" sz="1200" b="1" dirty="0">
                <a:solidFill>
                  <a:srgbClr val="FF0000"/>
                </a:solidFill>
              </a:rPr>
              <a:t>frequently used verbs and simple past for recounting experience. </a:t>
            </a:r>
            <a:r>
              <a:rPr lang="en-US" sz="1200" b="0" dirty="0">
                <a:solidFill>
                  <a:srgbClr val="FF0000"/>
                </a:solidFill>
              </a:rPr>
              <a:t>What</a:t>
            </a:r>
            <a:r>
              <a:rPr lang="en-US" sz="1200" b="0" baseline="0" dirty="0">
                <a:solidFill>
                  <a:srgbClr val="FF0000"/>
                </a:solidFill>
              </a:rPr>
              <a:t> do you think? What might be the essence of the scaffold for Expanding? Let’s come to a consensus.</a:t>
            </a:r>
            <a:endParaRPr lang="en-US" sz="1200" b="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6DBFA07B-9302-9B49-9696-DB59E31ED5A2}" type="slidenum">
              <a:rPr lang="en-US" smtClean="0"/>
              <a:t>24</a:t>
            </a:fld>
            <a:endParaRPr lang="en-US"/>
          </a:p>
        </p:txBody>
      </p:sp>
    </p:spTree>
    <p:extLst>
      <p:ext uri="{BB962C8B-B14F-4D97-AF65-F5344CB8AC3E}">
        <p14:creationId xmlns:p14="http://schemas.microsoft.com/office/powerpoint/2010/main" val="477869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charset="0"/>
              </a:rPr>
              <a:t>Time:</a:t>
            </a:r>
            <a:r>
              <a:rPr lang="en-US" baseline="0" dirty="0">
                <a:latin typeface="Calibri" charset="0"/>
              </a:rPr>
              <a:t> 2 mins.</a:t>
            </a:r>
          </a:p>
          <a:p>
            <a:r>
              <a:rPr lang="en-US" baseline="0" dirty="0">
                <a:latin typeface="Calibri" charset="0"/>
              </a:rPr>
              <a:t>So now I write the essence of each on the second row of the standard. Now do the same with your grade level.</a:t>
            </a:r>
          </a:p>
          <a:p>
            <a:endParaRPr lang="en-US" baseline="0" dirty="0">
              <a:latin typeface="Calibri" charset="0"/>
            </a:endParaRP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mn-lt"/>
                <a:ea typeface="Calibri"/>
                <a:cs typeface="Calibri"/>
                <a:sym typeface="Calibri"/>
              </a:rPr>
              <a:t>K-2 is</a:t>
            </a:r>
            <a:r>
              <a:rPr lang="en-US" sz="1200" b="0" i="0" u="none" strike="noStrike" cap="none" baseline="0" dirty="0">
                <a:solidFill>
                  <a:schemeClr val="dk1"/>
                </a:solidFill>
                <a:latin typeface="+mn-lt"/>
                <a:ea typeface="Calibri"/>
                <a:cs typeface="Calibri"/>
                <a:sym typeface="Calibri"/>
              </a:rPr>
              <a:t> grappling with the basic concept</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and independence</a:t>
            </a: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3-6 have the concepts and you are applying to the content</a:t>
            </a: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6DBFA07B-9302-9B49-9696-DB59E31ED5A2}" type="slidenum">
              <a:rPr lang="en-US" smtClean="0"/>
              <a:t>25</a:t>
            </a:fld>
            <a:endParaRPr lang="en-US"/>
          </a:p>
        </p:txBody>
      </p:sp>
    </p:spTree>
    <p:extLst>
      <p:ext uri="{BB962C8B-B14F-4D97-AF65-F5344CB8AC3E}">
        <p14:creationId xmlns:p14="http://schemas.microsoft.com/office/powerpoint/2010/main" val="272216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a:t>
            </a:r>
            <a:r>
              <a:rPr lang="en-US" baseline="0" dirty="0"/>
              <a:t> 15 min.</a:t>
            </a:r>
          </a:p>
          <a:p>
            <a:r>
              <a:rPr lang="en-US" baseline="0" dirty="0"/>
              <a:t>Read directions. Check in with finger minutes at 10 minutes. Most likely they will need more time.</a:t>
            </a:r>
            <a:endParaRPr lang="en-US" dirty="0"/>
          </a:p>
          <a:p>
            <a:endParaRPr lang="en-US" dirty="0"/>
          </a:p>
        </p:txBody>
      </p:sp>
      <p:sp>
        <p:nvSpPr>
          <p:cNvPr id="4" name="Slide Number Placeholder 3"/>
          <p:cNvSpPr>
            <a:spLocks noGrp="1"/>
          </p:cNvSpPr>
          <p:nvPr>
            <p:ph type="sldNum" sz="quarter" idx="10"/>
          </p:nvPr>
        </p:nvSpPr>
        <p:spPr/>
        <p:txBody>
          <a:bodyPr/>
          <a:lstStyle/>
          <a:p>
            <a:fld id="{6DBFA07B-9302-9B49-9696-DB59E31ED5A2}" type="slidenum">
              <a:rPr lang="en-US" smtClean="0"/>
              <a:t>26</a:t>
            </a:fld>
            <a:endParaRPr lang="en-US"/>
          </a:p>
        </p:txBody>
      </p:sp>
    </p:spTree>
    <p:extLst>
      <p:ext uri="{BB962C8B-B14F-4D97-AF65-F5344CB8AC3E}">
        <p14:creationId xmlns:p14="http://schemas.microsoft.com/office/powerpoint/2010/main" val="2783881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3 mins.</a:t>
            </a:r>
          </a:p>
          <a:p>
            <a:r>
              <a:rPr lang="en-US" dirty="0"/>
              <a:t>Have participants share how</a:t>
            </a:r>
            <a:r>
              <a:rPr lang="en-US" baseline="0" dirty="0"/>
              <a:t> they will use this information with their elbow partner.</a:t>
            </a:r>
          </a:p>
          <a:p>
            <a:r>
              <a:rPr lang="en-US" baseline="0" dirty="0"/>
              <a:t>Have 1-2 share whole group.</a:t>
            </a:r>
            <a:endParaRPr lang="en-US" dirty="0"/>
          </a:p>
        </p:txBody>
      </p:sp>
      <p:sp>
        <p:nvSpPr>
          <p:cNvPr id="4" name="Slide Number Placeholder 3"/>
          <p:cNvSpPr>
            <a:spLocks noGrp="1"/>
          </p:cNvSpPr>
          <p:nvPr>
            <p:ph type="sldNum" sz="quarter" idx="10"/>
          </p:nvPr>
        </p:nvSpPr>
        <p:spPr/>
        <p:txBody>
          <a:bodyPr/>
          <a:lstStyle/>
          <a:p>
            <a:fld id="{6DBFA07B-9302-9B49-9696-DB59E31ED5A2}" type="slidenum">
              <a:rPr lang="en-US" smtClean="0"/>
              <a:t>27</a:t>
            </a:fld>
            <a:endParaRPr lang="en-US"/>
          </a:p>
        </p:txBody>
      </p:sp>
    </p:spTree>
    <p:extLst>
      <p:ext uri="{BB962C8B-B14F-4D97-AF65-F5344CB8AC3E}">
        <p14:creationId xmlns:p14="http://schemas.microsoft.com/office/powerpoint/2010/main" val="276288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2 min.</a:t>
            </a:r>
          </a:p>
          <a:p>
            <a:r>
              <a:rPr lang="en-US" sz="1200" kern="1200" dirty="0">
                <a:solidFill>
                  <a:schemeClr val="tx1"/>
                </a:solidFill>
                <a:effectLst/>
                <a:latin typeface="+mn-lt"/>
                <a:ea typeface="+mn-ea"/>
                <a:cs typeface="+mn-cs"/>
              </a:rPr>
              <a:t>Here are the Standards at a Glance Cards – these are grade level specific.</a:t>
            </a:r>
          </a:p>
          <a:p>
            <a:r>
              <a:rPr lang="en-US" sz="1200" kern="1200" dirty="0">
                <a:solidFill>
                  <a:schemeClr val="tx1"/>
                </a:solidFill>
                <a:effectLst/>
                <a:latin typeface="+mn-lt"/>
                <a:ea typeface="+mn-ea"/>
                <a:cs typeface="+mn-cs"/>
              </a:rPr>
              <a:t>On the back (shades of orange) is the Part II: Learning About How English Works.</a:t>
            </a:r>
          </a:p>
          <a:p>
            <a:r>
              <a:rPr lang="en-US" sz="1200" kern="1200" dirty="0">
                <a:solidFill>
                  <a:schemeClr val="tx1"/>
                </a:solidFill>
                <a:effectLst/>
                <a:latin typeface="+mn-lt"/>
                <a:ea typeface="+mn-ea"/>
                <a:cs typeface="+mn-cs"/>
              </a:rPr>
              <a:t>Notice the three language processes:</a:t>
            </a:r>
          </a:p>
          <a:p>
            <a:pPr lvl="0"/>
            <a:r>
              <a:rPr lang="en-US" sz="1200" kern="1200" dirty="0">
                <a:solidFill>
                  <a:schemeClr val="tx1"/>
                </a:solidFill>
                <a:effectLst/>
                <a:latin typeface="+mn-lt"/>
                <a:ea typeface="+mn-ea"/>
                <a:cs typeface="+mn-cs"/>
              </a:rPr>
              <a:t>Structuring Cohesive Text</a:t>
            </a:r>
          </a:p>
          <a:p>
            <a:pPr lvl="0"/>
            <a:r>
              <a:rPr lang="en-US" sz="1200" kern="1200" dirty="0">
                <a:solidFill>
                  <a:schemeClr val="tx1"/>
                </a:solidFill>
                <a:effectLst/>
                <a:latin typeface="+mn-lt"/>
                <a:ea typeface="+mn-ea"/>
                <a:cs typeface="+mn-cs"/>
              </a:rPr>
              <a:t>Expanding &amp; Enriching Ideas</a:t>
            </a:r>
          </a:p>
          <a:p>
            <a:pPr lvl="0"/>
            <a:r>
              <a:rPr lang="en-US" sz="1200" kern="1200" dirty="0">
                <a:solidFill>
                  <a:schemeClr val="tx1"/>
                </a:solidFill>
                <a:effectLst/>
                <a:latin typeface="+mn-lt"/>
                <a:ea typeface="+mn-ea"/>
                <a:cs typeface="+mn-cs"/>
              </a:rPr>
              <a:t>Connecting and Condensing Ideas</a:t>
            </a:r>
          </a:p>
          <a:p>
            <a:r>
              <a:rPr lang="en-US" sz="1200" kern="1200" dirty="0">
                <a:solidFill>
                  <a:schemeClr val="tx1"/>
                </a:solidFill>
                <a:effectLst/>
                <a:latin typeface="+mn-lt"/>
                <a:ea typeface="+mn-ea"/>
                <a:cs typeface="+mn-cs"/>
              </a:rPr>
              <a:t>Note that the strand is a K-12 description of what the standard is about. It is not the essence for the grade level. Also note the CCS Language arts connection by grade level. Next, note that there are 3 proficiency levels-Emerging, Expanding and Bridging. Under each is the language of the grade level standard. Also note that the shading of the colors go from deep to light to represent the decreasing level of scaffolding or support. </a:t>
            </a:r>
          </a:p>
          <a:p>
            <a:r>
              <a:rPr lang="en-US" sz="1200" kern="1200" dirty="0">
                <a:solidFill>
                  <a:schemeClr val="tx1"/>
                </a:solidFill>
                <a:effectLst/>
                <a:latin typeface="+mn-lt"/>
                <a:ea typeface="+mn-ea"/>
                <a:cs typeface="+mn-cs"/>
              </a:rPr>
              <a:t>At the bottom is Part III: Using Foundational Literacy Skills </a:t>
            </a:r>
            <a:endParaRPr lang="en-US" dirty="0">
              <a:ea typeface="+mn-ea"/>
              <a:cs typeface="+mn-cs"/>
            </a:endParaRPr>
          </a:p>
        </p:txBody>
      </p:sp>
      <p:sp>
        <p:nvSpPr>
          <p:cNvPr id="1064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5650" indent="-290513">
              <a:defRPr>
                <a:solidFill>
                  <a:schemeClr val="tx1"/>
                </a:solidFill>
                <a:latin typeface="Arial" charset="0"/>
                <a:ea typeface="ＭＳ Ｐゴシック" charset="-128"/>
              </a:defRPr>
            </a:lvl2pPr>
            <a:lvl3pPr marL="1163638" indent="-231775">
              <a:defRPr>
                <a:solidFill>
                  <a:schemeClr val="tx1"/>
                </a:solidFill>
                <a:latin typeface="Arial" charset="0"/>
                <a:ea typeface="ＭＳ Ｐゴシック" charset="-128"/>
              </a:defRPr>
            </a:lvl3pPr>
            <a:lvl4pPr marL="1630363" indent="-231775">
              <a:defRPr>
                <a:solidFill>
                  <a:schemeClr val="tx1"/>
                </a:solidFill>
                <a:latin typeface="Arial" charset="0"/>
                <a:ea typeface="ＭＳ Ｐゴシック" charset="-128"/>
              </a:defRPr>
            </a:lvl4pPr>
            <a:lvl5pPr marL="2095500" indent="-231775">
              <a:defRPr>
                <a:solidFill>
                  <a:schemeClr val="tx1"/>
                </a:solidFill>
                <a:latin typeface="Arial" charset="0"/>
                <a:ea typeface="ＭＳ Ｐゴシック" charset="-128"/>
              </a:defRPr>
            </a:lvl5pPr>
            <a:lvl6pPr marL="2552700" indent="-231775" defTabSz="457200" eaLnBrk="0" fontAlgn="base" hangingPunct="0">
              <a:spcBef>
                <a:spcPct val="0"/>
              </a:spcBef>
              <a:spcAft>
                <a:spcPct val="0"/>
              </a:spcAft>
              <a:defRPr>
                <a:solidFill>
                  <a:schemeClr val="tx1"/>
                </a:solidFill>
                <a:latin typeface="Arial" charset="0"/>
                <a:ea typeface="ＭＳ Ｐゴシック" charset="-128"/>
              </a:defRPr>
            </a:lvl6pPr>
            <a:lvl7pPr marL="3009900" indent="-231775" defTabSz="457200" eaLnBrk="0" fontAlgn="base" hangingPunct="0">
              <a:spcBef>
                <a:spcPct val="0"/>
              </a:spcBef>
              <a:spcAft>
                <a:spcPct val="0"/>
              </a:spcAft>
              <a:defRPr>
                <a:solidFill>
                  <a:schemeClr val="tx1"/>
                </a:solidFill>
                <a:latin typeface="Arial" charset="0"/>
                <a:ea typeface="ＭＳ Ｐゴシック" charset="-128"/>
              </a:defRPr>
            </a:lvl7pPr>
            <a:lvl8pPr marL="3467100" indent="-231775" defTabSz="457200" eaLnBrk="0" fontAlgn="base" hangingPunct="0">
              <a:spcBef>
                <a:spcPct val="0"/>
              </a:spcBef>
              <a:spcAft>
                <a:spcPct val="0"/>
              </a:spcAft>
              <a:defRPr>
                <a:solidFill>
                  <a:schemeClr val="tx1"/>
                </a:solidFill>
                <a:latin typeface="Arial" charset="0"/>
                <a:ea typeface="ＭＳ Ｐゴシック" charset="-128"/>
              </a:defRPr>
            </a:lvl8pPr>
            <a:lvl9pPr marL="3924300" indent="-231775" defTabSz="457200" eaLnBrk="0" fontAlgn="base" hangingPunct="0">
              <a:spcBef>
                <a:spcPct val="0"/>
              </a:spcBef>
              <a:spcAft>
                <a:spcPct val="0"/>
              </a:spcAft>
              <a:defRPr>
                <a:solidFill>
                  <a:schemeClr val="tx1"/>
                </a:solidFill>
                <a:latin typeface="Arial" charset="0"/>
                <a:ea typeface="ＭＳ Ｐゴシック" charset="-128"/>
              </a:defRPr>
            </a:lvl9pPr>
          </a:lstStyle>
          <a:p>
            <a:fld id="{9A297231-7485-E648-B69F-1A951DF82A01}" type="slidenum">
              <a:rPr lang="en-US" altLang="x-none">
                <a:latin typeface="Calibri" charset="0"/>
              </a:rPr>
              <a:pPr/>
              <a:t>4</a:t>
            </a:fld>
            <a:endParaRPr lang="en-US" altLang="x-none">
              <a:latin typeface="Calibri" charset="0"/>
            </a:endParaRPr>
          </a:p>
        </p:txBody>
      </p:sp>
    </p:spTree>
    <p:extLst>
      <p:ext uri="{BB962C8B-B14F-4D97-AF65-F5344CB8AC3E}">
        <p14:creationId xmlns:p14="http://schemas.microsoft.com/office/powerpoint/2010/main" val="139848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 30 seconds</a:t>
            </a:r>
          </a:p>
          <a:p>
            <a:r>
              <a:rPr lang="en-US" sz="1200" kern="1200" dirty="0">
                <a:solidFill>
                  <a:schemeClr val="tx1"/>
                </a:solidFill>
                <a:effectLst/>
                <a:latin typeface="+mn-lt"/>
                <a:ea typeface="+mn-ea"/>
                <a:cs typeface="+mn-cs"/>
              </a:rPr>
              <a:t>Understanding the essence of the standards is essential to understanding ELPAC, as the ELPAC is aligned to the CA ELD Standards.</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948E1EE-DC64-E043-A263-293172FB2387}"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525187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Time: 4 min. for explanation and composition of the triad</a:t>
            </a:r>
          </a:p>
          <a:p>
            <a:pPr eaLnBrk="1" hangingPunct="1">
              <a:spcBef>
                <a:spcPct val="0"/>
              </a:spcBef>
            </a:pPr>
            <a:r>
              <a:rPr lang="en-US" b="1" dirty="0">
                <a:latin typeface="Calibri" charset="0"/>
              </a:rPr>
              <a:t>Have</a:t>
            </a:r>
            <a:r>
              <a:rPr lang="en-US" b="1" baseline="0" dirty="0">
                <a:latin typeface="Calibri" charset="0"/>
              </a:rPr>
              <a:t> participants use their fingers to locate others in their grade level.</a:t>
            </a:r>
            <a:endParaRPr lang="en-US" b="1" dirty="0">
              <a:latin typeface="Calibri" charset="0"/>
            </a:endParaRPr>
          </a:p>
          <a:p>
            <a:pPr eaLnBrk="1" hangingPunct="1">
              <a:spcBef>
                <a:spcPct val="0"/>
              </a:spcBef>
            </a:pPr>
            <a:r>
              <a:rPr lang="en-US" b="1" dirty="0">
                <a:latin typeface="Calibri" charset="0"/>
              </a:rPr>
              <a:t>Purpose:  </a:t>
            </a:r>
            <a:r>
              <a:rPr lang="en-US" dirty="0">
                <a:latin typeface="Calibri" charset="0"/>
              </a:rPr>
              <a:t>Participants will understand and dig in deeper to the language of the standards and the essence of  </a:t>
            </a:r>
            <a:r>
              <a:rPr lang="en-US" b="1" dirty="0">
                <a:latin typeface="Calibri" charset="0"/>
              </a:rPr>
              <a:t>Part I-Interacting in Meaningful Ways</a:t>
            </a:r>
            <a:r>
              <a:rPr lang="en-US" dirty="0">
                <a:latin typeface="Calibri" charset="0"/>
              </a:rPr>
              <a:t>. </a:t>
            </a: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Ensure that all participants are in a group</a:t>
            </a:r>
            <a:r>
              <a:rPr lang="en-US" sz="1200" b="0" i="0" u="none" strike="noStrike" cap="none" baseline="0" dirty="0">
                <a:solidFill>
                  <a:schemeClr val="dk1"/>
                </a:solidFill>
                <a:latin typeface="Calibri"/>
                <a:ea typeface="Calibri"/>
                <a:cs typeface="Calibri"/>
                <a:sym typeface="Calibri"/>
              </a:rPr>
              <a:t> of three to ensure that each part of the standards is represented.</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Have partners assign themselves A, B, or C role.</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Verify by calling letters and having them raise their hand.</a:t>
            </a:r>
          </a:p>
          <a:p>
            <a:pPr eaLnBrk="1" hangingPunct="1">
              <a:spcBef>
                <a:spcPct val="0"/>
              </a:spcBef>
            </a:pPr>
            <a:endParaRPr lang="en-US" dirty="0">
              <a:latin typeface="Calibri" charset="0"/>
            </a:endParaRPr>
          </a:p>
          <a:p>
            <a:pPr eaLnBrk="1" hangingPunct="1">
              <a:spcBef>
                <a:spcPct val="0"/>
              </a:spcBef>
            </a:pPr>
            <a:r>
              <a:rPr lang="en-US" dirty="0">
                <a:latin typeface="Calibri" charset="0"/>
              </a:rPr>
              <a:t>Strand 1 will be modeled </a:t>
            </a:r>
            <a:br>
              <a:rPr lang="en-US" b="1" i="1" dirty="0">
                <a:latin typeface="Calibri" charset="0"/>
              </a:rPr>
            </a:b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F66471F-7A63-344D-AC9F-C48B97CC6AB1}"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71623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min.</a:t>
            </a:r>
            <a:r>
              <a:rPr lang="en-US" dirty="0">
                <a:effectLst/>
              </a:rPr>
              <a:t> </a:t>
            </a:r>
          </a:p>
          <a:p>
            <a:r>
              <a:rPr lang="en-US" sz="1200" b="0" i="0" u="none" strike="noStrike" kern="1200" cap="none" dirty="0">
                <a:solidFill>
                  <a:schemeClr val="dk1"/>
                </a:solidFill>
                <a:effectLst/>
                <a:latin typeface="Calibri"/>
                <a:ea typeface="Calibri"/>
                <a:cs typeface="Calibri"/>
                <a:sym typeface="Calibri"/>
              </a:rPr>
              <a:t>I will model the role of Partner A. When I look at the strand, the general description for all grades, (Point to Standards at a Glance far left column) it says this:</a:t>
            </a:r>
          </a:p>
          <a:p>
            <a:r>
              <a:rPr lang="en-US" sz="1200" b="0" i="0" u="none" strike="noStrike" kern="1200" cap="none" dirty="0">
                <a:solidFill>
                  <a:schemeClr val="dk1"/>
                </a:solidFill>
                <a:effectLst/>
                <a:latin typeface="Calibri"/>
                <a:ea typeface="Calibri"/>
                <a:cs typeface="Calibri"/>
                <a:sym typeface="Calibri"/>
              </a:rPr>
              <a:t>(click)</a:t>
            </a:r>
          </a:p>
          <a:p>
            <a:r>
              <a:rPr lang="en-US" sz="1200" b="0" i="0" u="none" strike="noStrike" kern="1200" cap="none" dirty="0">
                <a:solidFill>
                  <a:schemeClr val="dk1"/>
                </a:solidFill>
                <a:effectLst/>
                <a:latin typeface="Calibri"/>
                <a:ea typeface="Calibri"/>
                <a:cs typeface="Calibri"/>
                <a:sym typeface="Calibri"/>
              </a:rPr>
              <a:t>Now, I go to the Expanding level because this is the level from which the standard was written and then differentiated up for Bridging and down for Emerging.</a:t>
            </a:r>
            <a:r>
              <a:rPr lang="en-US" dirty="0">
                <a:effectLst/>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4501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charset="0"/>
              </a:rPr>
              <a:t>2 minutes</a:t>
            </a: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1 minute</a:t>
            </a: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But what is the actual</a:t>
            </a:r>
            <a:r>
              <a:rPr lang="en-US" sz="1200" b="0" i="0" u="none" strike="noStrike" cap="none" baseline="0"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language of the standard? I</a:t>
            </a:r>
            <a:r>
              <a:rPr lang="en-US" sz="1200" b="0" i="0" u="none" strike="noStrike" cap="none" baseline="0" dirty="0">
                <a:solidFill>
                  <a:schemeClr val="dk1"/>
                </a:solidFill>
                <a:latin typeface="+mn-lt"/>
                <a:ea typeface="Calibri"/>
                <a:cs typeface="Calibri"/>
                <a:sym typeface="Calibri"/>
              </a:rPr>
              <a:t> will read t</a:t>
            </a:r>
            <a:r>
              <a:rPr lang="en-US" sz="1200" b="0" i="0" u="none" strike="noStrike" cap="none" dirty="0">
                <a:solidFill>
                  <a:schemeClr val="dk1"/>
                </a:solidFill>
                <a:latin typeface="+mn-lt"/>
                <a:ea typeface="Calibri"/>
                <a:cs typeface="Calibri"/>
                <a:sym typeface="Calibri"/>
              </a:rPr>
              <a:t>he</a:t>
            </a:r>
            <a:r>
              <a:rPr lang="en-US" sz="1200" b="0" i="0" u="none" strike="noStrike" cap="none" baseline="0" dirty="0">
                <a:solidFill>
                  <a:schemeClr val="dk1"/>
                </a:solidFill>
                <a:latin typeface="+mn-lt"/>
                <a:ea typeface="Calibri"/>
                <a:cs typeface="Calibri"/>
                <a:sym typeface="Calibri"/>
              </a:rPr>
              <a:t> language of the standard at the Expanding level to find 3-4 words to render the standard to its essence.</a:t>
            </a:r>
            <a:endParaRPr lang="en-US" sz="1200" b="0" i="0" u="none" strike="noStrike" cap="none" dirty="0">
              <a:solidFill>
                <a:schemeClr val="dk1"/>
              </a:solidFill>
              <a:latin typeface="+mn-lt"/>
              <a:ea typeface="Calibri"/>
              <a:cs typeface="Calibri"/>
              <a:sym typeface="Calibri"/>
            </a:endParaRPr>
          </a:p>
          <a:p>
            <a:endParaRPr lang="en-US" dirty="0">
              <a:latin typeface="Calibri" charset="0"/>
            </a:endParaRPr>
          </a:p>
          <a:p>
            <a:endParaRPr lang="en-US" dirty="0">
              <a:latin typeface="Calibri" charset="0"/>
            </a:endParaRPr>
          </a:p>
          <a:p>
            <a:r>
              <a:rPr lang="en-US" dirty="0">
                <a:latin typeface="Calibri" charset="0"/>
              </a:rPr>
              <a:t>Purpose: focus on the Standard and the language of the standard at the expanding level</a:t>
            </a:r>
          </a:p>
          <a:p>
            <a:endParaRPr lang="en-US" dirty="0">
              <a:latin typeface="Calibri" charset="0"/>
            </a:endParaRPr>
          </a:p>
          <a:p>
            <a:r>
              <a:rPr lang="en-US" dirty="0">
                <a:latin typeface="Calibri" charset="0"/>
              </a:rPr>
              <a:t>Click </a:t>
            </a:r>
          </a:p>
          <a:p>
            <a:endParaRPr lang="en-US" dirty="0">
              <a:latin typeface="Calibri" charset="0"/>
            </a:endParaRPr>
          </a:p>
          <a:p>
            <a:r>
              <a:rPr lang="en-US" dirty="0">
                <a:latin typeface="Calibri" charset="0"/>
              </a:rPr>
              <a:t>Box will show the standard</a:t>
            </a:r>
          </a:p>
          <a:p>
            <a:r>
              <a:rPr lang="en-US" dirty="0">
                <a:latin typeface="Calibri" charset="0"/>
              </a:rPr>
              <a:t>Read the standard</a:t>
            </a:r>
          </a:p>
          <a:p>
            <a:pPr eaLnBrk="1" hangingPunct="1">
              <a:spcBef>
                <a:spcPct val="0"/>
              </a:spcBef>
            </a:pPr>
            <a:r>
              <a:rPr lang="en-US" dirty="0">
                <a:latin typeface="Calibri" charset="0"/>
              </a:rPr>
              <a:t>There are 3 proficiency levels in the new CA ELD Standards. </a:t>
            </a:r>
          </a:p>
          <a:p>
            <a:pPr eaLnBrk="1" hangingPunct="1">
              <a:spcBef>
                <a:spcPct val="0"/>
              </a:spcBef>
            </a:pPr>
            <a:r>
              <a:rPr lang="en-US" dirty="0">
                <a:latin typeface="Calibri" charset="0"/>
              </a:rPr>
              <a:t>Analyze the grade specific standards for its essence. at the expanding level only. </a:t>
            </a:r>
          </a:p>
          <a:p>
            <a:pPr eaLnBrk="1" hangingPunct="1">
              <a:spcBef>
                <a:spcPct val="0"/>
              </a:spcBef>
            </a:pPr>
            <a:r>
              <a:rPr lang="en-US" dirty="0">
                <a:latin typeface="Calibri" charset="0"/>
              </a:rPr>
              <a:t>For this activity you will focus  at the expanding level only</a:t>
            </a:r>
          </a:p>
          <a:p>
            <a:endParaRPr lang="en-US" dirty="0">
              <a:latin typeface="Calibri" charset="0"/>
            </a:endParaRPr>
          </a:p>
          <a:p>
            <a:r>
              <a:rPr lang="en-US" dirty="0">
                <a:latin typeface="Calibri" charset="0"/>
              </a:rPr>
              <a:t>Click</a:t>
            </a:r>
          </a:p>
          <a:p>
            <a:r>
              <a:rPr lang="en-US" dirty="0">
                <a:latin typeface="Calibri" charset="0"/>
              </a:rPr>
              <a:t>The essence of the standard is underlined</a:t>
            </a:r>
            <a:endParaRPr lang="en-US" dirty="0"/>
          </a:p>
        </p:txBody>
      </p:sp>
      <p:sp>
        <p:nvSpPr>
          <p:cNvPr id="4" name="Slide Number Placeholder 3"/>
          <p:cNvSpPr>
            <a:spLocks noGrp="1"/>
          </p:cNvSpPr>
          <p:nvPr>
            <p:ph type="sldNum" sz="quarter" idx="10"/>
          </p:nvPr>
        </p:nvSpPr>
        <p:spPr/>
        <p:txBody>
          <a:bodyPr/>
          <a:lstStyle/>
          <a:p>
            <a:fld id="{049B6910-15E1-5A4B-A473-8A10C6CB1E16}" type="slidenum">
              <a:rPr lang="en-US" smtClean="0"/>
              <a:t>8</a:t>
            </a:fld>
            <a:endParaRPr lang="en-US"/>
          </a:p>
        </p:txBody>
      </p:sp>
    </p:spTree>
    <p:extLst>
      <p:ext uri="{BB962C8B-B14F-4D97-AF65-F5344CB8AC3E}">
        <p14:creationId xmlns:p14="http://schemas.microsoft.com/office/powerpoint/2010/main" val="111866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Calibri"/>
                <a:cs typeface="Calibri"/>
                <a:sym typeface="Calibri"/>
              </a:rPr>
              <a:t>Time:</a:t>
            </a:r>
            <a:r>
              <a:rPr lang="en-US" sz="1200" b="0" i="0" u="none" strike="noStrike" cap="none" baseline="0" dirty="0">
                <a:solidFill>
                  <a:schemeClr val="dk1"/>
                </a:solidFill>
                <a:latin typeface="+mn-lt"/>
                <a:ea typeface="Calibri"/>
                <a:cs typeface="Calibri"/>
                <a:sym typeface="Calibri"/>
              </a:rPr>
              <a:t> 9 min.</a:t>
            </a:r>
            <a:r>
              <a:rPr lang="en-US" sz="1200" b="0" i="0" u="none" strike="noStrike" cap="none" dirty="0">
                <a:solidFill>
                  <a:schemeClr val="dk1"/>
                </a:solidFill>
                <a:latin typeface="+mn-lt"/>
                <a:ea typeface="Calibri"/>
                <a:cs typeface="Calibri"/>
                <a:sym typeface="Calibri"/>
              </a:rPr>
              <a:t> </a:t>
            </a:r>
          </a:p>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Calibri"/>
                <a:cs typeface="Calibri"/>
                <a:sym typeface="Calibri"/>
              </a:rPr>
              <a:t>So I will write my essence on the top highlighted line for</a:t>
            </a:r>
            <a:r>
              <a:rPr lang="en-US" sz="1200" b="0" i="0" u="none" strike="noStrike" cap="none" baseline="0" dirty="0">
                <a:solidFill>
                  <a:schemeClr val="dk1"/>
                </a:solidFill>
                <a:latin typeface="+mn-lt"/>
                <a:ea typeface="Calibri"/>
                <a:cs typeface="Calibri"/>
                <a:sym typeface="Calibri"/>
              </a:rPr>
              <a:t> the standard. The essence goes across the proficiency levels. Have participants write the essence for their grade. </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Remind participants of their mode-A Partner: Collaborative, B Partner: Interpretive, C Partner: Productive.</a:t>
            </a:r>
          </a:p>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Give participants 1 mins. 20 seconds to write their essences.  Check in with Finger Minutes Strategy and give them the average based on their fingers.  </a:t>
            </a:r>
          </a:p>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If question arises about a standard with a, b, c, etc., let participants know that they may do four words for each or may look at the a, as it is the message level essence, and the others go deeper to the sentence and word level</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A, B, C hierarchy level</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A: message level/discourse level</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B: sentence/phrase level</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C: morphology or word level</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Whole Group share out</a:t>
            </a:r>
          </a:p>
          <a:p>
            <a:pPr marL="0" marR="0" lvl="0" indent="0" algn="l" rtl="0">
              <a:spcBef>
                <a:spcPts val="0"/>
              </a:spcBef>
              <a:spcAft>
                <a:spcPts val="0"/>
              </a:spcAft>
              <a:buClr>
                <a:schemeClr val="dk1"/>
              </a:buClr>
              <a:buSzPct val="25000"/>
              <a:buFont typeface="Arial"/>
              <a:buNone/>
            </a:pPr>
            <a:r>
              <a:rPr lang="en-US" sz="1200" b="0" i="0" u="none" strike="noStrike" cap="none" baseline="0" dirty="0">
                <a:solidFill>
                  <a:schemeClr val="dk1"/>
                </a:solidFill>
                <a:latin typeface="+mn-lt"/>
                <a:ea typeface="Calibri"/>
                <a:cs typeface="Calibri"/>
                <a:sym typeface="Calibri"/>
              </a:rPr>
              <a:t>Check to see what questions or comments participants have.</a:t>
            </a:r>
          </a:p>
          <a:p>
            <a:pPr marL="0" marR="0" lvl="0" indent="0" algn="l" rtl="0">
              <a:spcBef>
                <a:spcPts val="0"/>
              </a:spcBef>
              <a:spcAft>
                <a:spcPts val="0"/>
              </a:spcAft>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Arial"/>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a:defRPr/>
            </a:pPr>
            <a:fld id="{E7EA10AB-328F-514D-BAD5-82746B64344A}"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191612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5427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Time:</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30 seconds</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Understanding the essence of the standards is essential to understanding ELPAC and its alignment to the standards.</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Understanding the different scaffolding between Emerging, Expanding, and Bridging is essential to providing differentiated instruction to prepare students for success in ELPAC.</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Your group will work together now on each standard to understand the progression in scaffolds for each proficiency level</a:t>
            </a:r>
            <a:endParaRPr lang="en-US" sz="1200" b="0" i="0" u="none" strike="noStrike" cap="none" dirty="0">
              <a:solidFill>
                <a:schemeClr val="dk1"/>
              </a:solidFill>
              <a:latin typeface="Calibri"/>
              <a:ea typeface="Calibri"/>
              <a:cs typeface="Calibri"/>
              <a:sym typeface="Calibri"/>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948E1EE-DC64-E043-A263-293172FB2387}"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931205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D1F232-F03F-F64E-A8D2-CA6B8E5C3252}"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0C7A3-BFD8-8C47-BDB3-38D2A9BCB24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D1F232-F03F-F64E-A8D2-CA6B8E5C3252}"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0C7A3-BFD8-8C47-BDB3-38D2A9BCB2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D1F232-F03F-F64E-A8D2-CA6B8E5C3252}"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0C7A3-BFD8-8C47-BDB3-38D2A9BCB2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D1F232-F03F-F64E-A8D2-CA6B8E5C3252}"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0C7A3-BFD8-8C47-BDB3-38D2A9BCB24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D1F232-F03F-F64E-A8D2-CA6B8E5C3252}"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0C7A3-BFD8-8C47-BDB3-38D2A9BCB24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D1F232-F03F-F64E-A8D2-CA6B8E5C3252}"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0C7A3-BFD8-8C47-BDB3-38D2A9BCB2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D1F232-F03F-F64E-A8D2-CA6B8E5C3252}" type="datetimeFigureOut">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D0C7A3-BFD8-8C47-BDB3-38D2A9BCB2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D1F232-F03F-F64E-A8D2-CA6B8E5C3252}" type="datetimeFigureOut">
              <a:rPr lang="en-US" smtClean="0"/>
              <a:t>6/21/18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D0C7A3-BFD8-8C47-BDB3-38D2A9BCB2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3D1F232-F03F-F64E-A8D2-CA6B8E5C3252}" type="datetimeFigureOut">
              <a:rPr lang="en-US" smtClean="0"/>
              <a:t>6/21/18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1D0C7A3-BFD8-8C47-BDB3-38D2A9BCB2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3D1F232-F03F-F64E-A8D2-CA6B8E5C3252}" type="datetimeFigureOut">
              <a:rPr lang="en-US" smtClean="0"/>
              <a:t>6/21/18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1D0C7A3-BFD8-8C47-BDB3-38D2A9BCB2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D1F232-F03F-F64E-A8D2-CA6B8E5C3252}"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0C7A3-BFD8-8C47-BDB3-38D2A9BCB2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3D1F232-F03F-F64E-A8D2-CA6B8E5C3252}" type="datetimeFigureOut">
              <a:rPr lang="en-US" smtClean="0"/>
              <a:t>6/21/18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1D0C7A3-BFD8-8C47-BDB3-38D2A9BCB24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5131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nul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nul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jp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nul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3.(nul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9" y="758952"/>
            <a:ext cx="10722187" cy="3566160"/>
          </a:xfrm>
        </p:spPr>
        <p:txBody>
          <a:bodyPr>
            <a:normAutofit/>
          </a:bodyPr>
          <a:lstStyle/>
          <a:p>
            <a:r>
              <a:rPr lang="en-US" sz="6600" dirty="0">
                <a:latin typeface="Century Gothic" charset="0"/>
                <a:ea typeface="Century Gothic" charset="0"/>
                <a:cs typeface="Century Gothic" charset="0"/>
              </a:rPr>
              <a:t>CA ELD Standards</a:t>
            </a:r>
            <a:br>
              <a:rPr lang="en-US" sz="6600" dirty="0">
                <a:latin typeface="Century Gothic" charset="0"/>
                <a:ea typeface="Century Gothic" charset="0"/>
                <a:cs typeface="Century Gothic" charset="0"/>
              </a:rPr>
            </a:br>
            <a:r>
              <a:rPr lang="en-US" sz="6600" dirty="0">
                <a:latin typeface="Century Gothic" charset="0"/>
                <a:ea typeface="Century Gothic" charset="0"/>
                <a:cs typeface="Century Gothic" charset="0"/>
              </a:rPr>
              <a:t>Essence &amp; Differentiation</a:t>
            </a:r>
          </a:p>
        </p:txBody>
      </p:sp>
      <p:sp>
        <p:nvSpPr>
          <p:cNvPr id="3" name="Subtitle 2"/>
          <p:cNvSpPr>
            <a:spLocks noGrp="1"/>
          </p:cNvSpPr>
          <p:nvPr>
            <p:ph type="subTitle" idx="1"/>
          </p:nvPr>
        </p:nvSpPr>
        <p:spPr/>
        <p:txBody>
          <a:bodyPr>
            <a:normAutofit/>
          </a:bodyPr>
          <a:lstStyle/>
          <a:p>
            <a:r>
              <a:rPr lang="en-US" sz="2200" dirty="0">
                <a:latin typeface="Century Gothic" charset="0"/>
                <a:ea typeface="Century Gothic" charset="0"/>
                <a:cs typeface="Century Gothic" charset="0"/>
              </a:rPr>
              <a:t>Multilingual and multicultural education department</a:t>
            </a:r>
          </a:p>
        </p:txBody>
      </p:sp>
      <p:pic>
        <p:nvPicPr>
          <p:cNvPr id="4" name="image12.png"/>
          <p:cNvPicPr/>
          <p:nvPr/>
        </p:nvPicPr>
        <p:blipFill>
          <a:blip r:embed="rId2"/>
          <a:srcRect/>
          <a:stretch>
            <a:fillRect/>
          </a:stretch>
        </p:blipFill>
        <p:spPr>
          <a:xfrm>
            <a:off x="9415991" y="352552"/>
            <a:ext cx="2002285" cy="1927966"/>
          </a:xfrm>
          <a:prstGeom prst="rect">
            <a:avLst/>
          </a:prstGeom>
          <a:ln/>
        </p:spPr>
      </p:pic>
      <p:pic>
        <p:nvPicPr>
          <p:cNvPr id="6" name="Picture 5">
            <a:extLst>
              <a:ext uri="{FF2B5EF4-FFF2-40B4-BE49-F238E27FC236}">
                <a16:creationId xmlns:a16="http://schemas.microsoft.com/office/drawing/2014/main" id="{7DBE088A-F81E-3343-802C-60231B724E88}"/>
              </a:ext>
            </a:extLst>
          </p:cNvPr>
          <p:cNvPicPr>
            <a:picLocks noChangeAspect="1"/>
          </p:cNvPicPr>
          <p:nvPr/>
        </p:nvPicPr>
        <p:blipFill>
          <a:blip r:embed="rId3"/>
          <a:stretch>
            <a:fillRect/>
          </a:stretch>
        </p:blipFill>
        <p:spPr>
          <a:xfrm>
            <a:off x="1097279" y="352552"/>
            <a:ext cx="2525564" cy="1927966"/>
          </a:xfrm>
          <a:prstGeom prst="rect">
            <a:avLst/>
          </a:prstGeom>
        </p:spPr>
      </p:pic>
    </p:spTree>
    <p:extLst>
      <p:ext uri="{BB962C8B-B14F-4D97-AF65-F5344CB8AC3E}">
        <p14:creationId xmlns:p14="http://schemas.microsoft.com/office/powerpoint/2010/main" val="42095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p:cNvSpPr>
            <a:spLocks noGrp="1"/>
          </p:cNvSpPr>
          <p:nvPr>
            <p:ph type="ctrTitle" idx="4294967295"/>
          </p:nvPr>
        </p:nvSpPr>
        <p:spPr>
          <a:xfrm>
            <a:off x="147484" y="1385888"/>
            <a:ext cx="4664229" cy="2379662"/>
          </a:xfrm>
        </p:spPr>
        <p:txBody>
          <a:bodyPr>
            <a:normAutofit fontScale="90000"/>
          </a:bodyPr>
          <a:lstStyle/>
          <a:p>
            <a:pPr algn="ctr" eaLnBrk="1" hangingPunct="1"/>
            <a:r>
              <a:rPr lang="en-US" sz="4425" dirty="0">
                <a:solidFill>
                  <a:schemeClr val="tx1"/>
                </a:solidFill>
                <a:latin typeface="Century Gothic" charset="0"/>
                <a:cs typeface="MS PGothic" charset="0"/>
              </a:rPr>
              <a:t>Proficiency Level Scaffolding</a:t>
            </a:r>
            <a:br>
              <a:rPr lang="en-US" sz="4425" dirty="0">
                <a:solidFill>
                  <a:schemeClr val="tx1"/>
                </a:solidFill>
                <a:latin typeface="Century Gothic" charset="0"/>
                <a:cs typeface="MS PGothic" charset="0"/>
              </a:rPr>
            </a:br>
            <a:br>
              <a:rPr lang="en-US" sz="4425" dirty="0">
                <a:solidFill>
                  <a:schemeClr val="tx1"/>
                </a:solidFill>
                <a:latin typeface="Century Gothic" charset="0"/>
                <a:cs typeface="MS PGothic" charset="0"/>
              </a:rPr>
            </a:br>
            <a:endParaRPr lang="en-US" sz="4425" dirty="0">
              <a:solidFill>
                <a:schemeClr val="tx1"/>
              </a:solidFill>
              <a:latin typeface="Century Gothic" charset="0"/>
              <a:cs typeface="MS PGothic" charset="0"/>
            </a:endParaRPr>
          </a:p>
        </p:txBody>
      </p:sp>
      <p:sp>
        <p:nvSpPr>
          <p:cNvPr id="3" name="TextBox 2"/>
          <p:cNvSpPr txBox="1"/>
          <p:nvPr/>
        </p:nvSpPr>
        <p:spPr>
          <a:xfrm>
            <a:off x="578110" y="2854847"/>
            <a:ext cx="2528752" cy="707886"/>
          </a:xfrm>
          <a:prstGeom prst="rect">
            <a:avLst/>
          </a:prstGeom>
          <a:solidFill>
            <a:schemeClr val="tx1"/>
          </a:solidFill>
        </p:spPr>
        <p:txBody>
          <a:bodyPr wrap="square" rtlCol="0">
            <a:spAutoFit/>
          </a:bodyPr>
          <a:lstStyle/>
          <a:p>
            <a:r>
              <a:rPr lang="en-US" sz="4000" dirty="0">
                <a:solidFill>
                  <a:schemeClr val="bg1"/>
                </a:solidFill>
              </a:rPr>
              <a:t>EMERGING</a:t>
            </a:r>
          </a:p>
        </p:txBody>
      </p:sp>
      <p:sp>
        <p:nvSpPr>
          <p:cNvPr id="7" name="TextBox 6"/>
          <p:cNvSpPr txBox="1"/>
          <p:nvPr/>
        </p:nvSpPr>
        <p:spPr>
          <a:xfrm>
            <a:off x="1658383" y="3717232"/>
            <a:ext cx="2896957" cy="707886"/>
          </a:xfrm>
          <a:prstGeom prst="rect">
            <a:avLst/>
          </a:prstGeom>
          <a:solidFill>
            <a:schemeClr val="tx1">
              <a:lumMod val="85000"/>
              <a:lumOff val="15000"/>
              <a:alpha val="76000"/>
            </a:schemeClr>
          </a:solidFill>
        </p:spPr>
        <p:txBody>
          <a:bodyPr wrap="square" rtlCol="0">
            <a:spAutoFit/>
          </a:bodyPr>
          <a:lstStyle/>
          <a:p>
            <a:pPr algn="ctr"/>
            <a:r>
              <a:rPr lang="en-US" sz="4000" dirty="0">
                <a:solidFill>
                  <a:schemeClr val="bg1"/>
                </a:solidFill>
              </a:rPr>
              <a:t>EXPANDING</a:t>
            </a:r>
          </a:p>
        </p:txBody>
      </p:sp>
      <p:sp>
        <p:nvSpPr>
          <p:cNvPr id="9" name="TextBox 8"/>
          <p:cNvSpPr txBox="1"/>
          <p:nvPr/>
        </p:nvSpPr>
        <p:spPr>
          <a:xfrm>
            <a:off x="2950248" y="4579617"/>
            <a:ext cx="2896957" cy="707886"/>
          </a:xfrm>
          <a:prstGeom prst="rect">
            <a:avLst/>
          </a:prstGeom>
          <a:solidFill>
            <a:schemeClr val="tx1">
              <a:lumMod val="75000"/>
              <a:lumOff val="25000"/>
              <a:alpha val="62000"/>
            </a:schemeClr>
          </a:solidFill>
        </p:spPr>
        <p:txBody>
          <a:bodyPr wrap="square" rtlCol="0">
            <a:spAutoFit/>
          </a:bodyPr>
          <a:lstStyle/>
          <a:p>
            <a:pPr algn="ctr"/>
            <a:r>
              <a:rPr lang="en-US" sz="4000" dirty="0">
                <a:solidFill>
                  <a:schemeClr val="bg1"/>
                </a:solidFill>
              </a:rPr>
              <a:t>BRIDGING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477" y="530329"/>
            <a:ext cx="3221947" cy="5306736"/>
          </a:xfrm>
          <a:prstGeom prst="rect">
            <a:avLst/>
          </a:prstGeom>
          <a:solidFill>
            <a:schemeClr val="bg1"/>
          </a:solidFill>
          <a:ln w="25400">
            <a:solidFill>
              <a:schemeClr val="tx1"/>
            </a:solidFill>
          </a:ln>
        </p:spPr>
      </p:pic>
      <p:sp>
        <p:nvSpPr>
          <p:cNvPr id="12" name="Rectangle 11"/>
          <p:cNvSpPr/>
          <p:nvPr/>
        </p:nvSpPr>
        <p:spPr>
          <a:xfrm>
            <a:off x="9429424" y="1721758"/>
            <a:ext cx="2762576" cy="2923877"/>
          </a:xfrm>
          <a:prstGeom prst="rect">
            <a:avLst/>
          </a:prstGeom>
        </p:spPr>
        <p:txBody>
          <a:bodyPr wrap="square">
            <a:spAutoFit/>
          </a:bodyPr>
          <a:lstStyle/>
          <a:p>
            <a:pPr algn="ctr"/>
            <a:r>
              <a:rPr lang="en-US" sz="3600" dirty="0">
                <a:latin typeface="Century Gothic" charset="0"/>
                <a:cs typeface="MS PGothic" charset="0"/>
              </a:rPr>
              <a:t>Part I: Interacting in Meaningful Ways</a:t>
            </a:r>
            <a:endParaRPr lang="en-US" sz="3600" dirty="0"/>
          </a:p>
        </p:txBody>
      </p:sp>
    </p:spTree>
    <p:extLst>
      <p:ext uri="{BB962C8B-B14F-4D97-AF65-F5344CB8AC3E}">
        <p14:creationId xmlns:p14="http://schemas.microsoft.com/office/powerpoint/2010/main" val="4107746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0.jpg" descr="../../../../Desktop/TRIADS2.jpg"/>
          <p:cNvPicPr/>
          <p:nvPr/>
        </p:nvPicPr>
        <p:blipFill>
          <a:blip r:embed="rId3"/>
          <a:srcRect/>
          <a:stretch>
            <a:fillRect/>
          </a:stretch>
        </p:blipFill>
        <p:spPr>
          <a:xfrm>
            <a:off x="6269715" y="224996"/>
            <a:ext cx="1231751" cy="1364771"/>
          </a:xfrm>
          <a:prstGeom prst="rect">
            <a:avLst/>
          </a:prstGeom>
          <a:ln w="63500">
            <a:solidFill>
              <a:srgbClr val="99CB38"/>
            </a:solidFill>
            <a:prstDash val="solid"/>
          </a:ln>
        </p:spPr>
      </p:pic>
      <p:sp>
        <p:nvSpPr>
          <p:cNvPr id="6" name="TextBox 5"/>
          <p:cNvSpPr txBox="1"/>
          <p:nvPr/>
        </p:nvSpPr>
        <p:spPr>
          <a:xfrm>
            <a:off x="3459134" y="5547138"/>
            <a:ext cx="3340250" cy="646331"/>
          </a:xfrm>
          <a:prstGeom prst="rect">
            <a:avLst/>
          </a:prstGeom>
          <a:solidFill>
            <a:srgbClr val="FFFF00"/>
          </a:solidFill>
        </p:spPr>
        <p:txBody>
          <a:bodyPr wrap="square" rtlCol="0">
            <a:spAutoFit/>
          </a:bodyPr>
          <a:lstStyle/>
          <a:p>
            <a:r>
              <a:rPr lang="en-US" sz="3600" b="1" dirty="0">
                <a:solidFill>
                  <a:srgbClr val="0070C0"/>
                </a:solidFill>
              </a:rPr>
              <a:t>Let’s Model</a:t>
            </a:r>
            <a:r>
              <a:rPr lang="mr-IN" sz="3600" b="1" dirty="0">
                <a:solidFill>
                  <a:srgbClr val="0070C0"/>
                </a:solidFill>
              </a:rPr>
              <a:t>…</a:t>
            </a:r>
            <a:r>
              <a:rPr lang="en-US" sz="3600" b="1" dirty="0">
                <a:solidFill>
                  <a:srgbClr val="0070C0"/>
                </a:solidFill>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0684" y="168661"/>
            <a:ext cx="3695053" cy="6085969"/>
          </a:xfrm>
          <a:prstGeom prst="rect">
            <a:avLst/>
          </a:prstGeom>
          <a:solidFill>
            <a:schemeClr val="bg1"/>
          </a:solidFill>
          <a:ln w="38100">
            <a:solidFill>
              <a:schemeClr val="tx1"/>
            </a:solidFill>
          </a:ln>
        </p:spPr>
      </p:pic>
      <p:sp>
        <p:nvSpPr>
          <p:cNvPr id="9" name="Title 1"/>
          <p:cNvSpPr txBox="1">
            <a:spLocks/>
          </p:cNvSpPr>
          <p:nvPr/>
        </p:nvSpPr>
        <p:spPr>
          <a:xfrm>
            <a:off x="637459" y="140380"/>
            <a:ext cx="5391150" cy="1449387"/>
          </a:xfrm>
          <a:prstGeom prst="rect">
            <a:avLst/>
          </a:prstGeom>
          <a:solidFill>
            <a:schemeClr val="bg1">
              <a:lumMod val="85000"/>
            </a:schemeClr>
          </a:solidFill>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solidFill>
                  <a:schemeClr val="tx1"/>
                </a:solidFill>
                <a:latin typeface="Century Gothic" charset="0"/>
                <a:ea typeface="Century Gothic" charset="0"/>
                <a:cs typeface="Century Gothic" charset="0"/>
              </a:rPr>
              <a:t>Proficiency Level Scaffolding</a:t>
            </a:r>
          </a:p>
        </p:txBody>
      </p:sp>
      <p:sp>
        <p:nvSpPr>
          <p:cNvPr id="10" name="Rectangle 9"/>
          <p:cNvSpPr/>
          <p:nvPr/>
        </p:nvSpPr>
        <p:spPr>
          <a:xfrm>
            <a:off x="637459" y="1724553"/>
            <a:ext cx="6355012" cy="3490186"/>
          </a:xfrm>
          <a:prstGeom prst="rect">
            <a:avLst/>
          </a:prstGeom>
        </p:spPr>
        <p:txBody>
          <a:bodyPr wrap="square">
            <a:spAutoFit/>
          </a:bodyPr>
          <a:lstStyle/>
          <a:p>
            <a:pPr>
              <a:lnSpc>
                <a:spcPct val="120000"/>
              </a:lnSpc>
              <a:buFont typeface="Arial"/>
              <a:buChar char="•"/>
              <a:defRPr/>
            </a:pPr>
            <a:r>
              <a:rPr lang="en-US" b="1" dirty="0">
                <a:solidFill>
                  <a:prstClr val="black"/>
                </a:solidFill>
                <a:latin typeface="Century Gothic"/>
                <a:cs typeface="Century Gothic"/>
              </a:rPr>
              <a:t>Read</a:t>
            </a:r>
            <a:r>
              <a:rPr lang="en-US" dirty="0">
                <a:solidFill>
                  <a:prstClr val="black"/>
                </a:solidFill>
                <a:latin typeface="Century Gothic"/>
                <a:cs typeface="Century Gothic"/>
              </a:rPr>
              <a:t> each proficiency level with your triad</a:t>
            </a:r>
          </a:p>
          <a:p>
            <a:pPr>
              <a:lnSpc>
                <a:spcPct val="120000"/>
              </a:lnSpc>
              <a:buFont typeface="Arial"/>
              <a:buChar char="•"/>
              <a:defRPr/>
            </a:pPr>
            <a:endParaRPr lang="en-US" dirty="0">
              <a:solidFill>
                <a:prstClr val="black"/>
              </a:solidFill>
              <a:latin typeface="Century Gothic"/>
              <a:cs typeface="Century Gothic"/>
            </a:endParaRPr>
          </a:p>
          <a:p>
            <a:pPr>
              <a:lnSpc>
                <a:spcPct val="120000"/>
              </a:lnSpc>
              <a:buFont typeface="Arial"/>
              <a:buChar char="•"/>
              <a:defRPr/>
            </a:pPr>
            <a:r>
              <a:rPr lang="en-US" b="1" dirty="0">
                <a:solidFill>
                  <a:prstClr val="black"/>
                </a:solidFill>
                <a:latin typeface="Century Gothic"/>
                <a:cs typeface="Century Gothic"/>
              </a:rPr>
              <a:t>Highlight</a:t>
            </a:r>
            <a:r>
              <a:rPr lang="en-US" dirty="0">
                <a:solidFill>
                  <a:prstClr val="black"/>
                </a:solidFill>
                <a:latin typeface="Century Gothic"/>
                <a:cs typeface="Century Gothic"/>
              </a:rPr>
              <a:t> the essence of the standard for each Proficiency Level</a:t>
            </a:r>
          </a:p>
          <a:p>
            <a:pPr>
              <a:lnSpc>
                <a:spcPct val="120000"/>
              </a:lnSpc>
              <a:buFont typeface="Arial"/>
              <a:buChar char="•"/>
              <a:defRPr/>
            </a:pPr>
            <a:endParaRPr lang="en-US" dirty="0">
              <a:solidFill>
                <a:prstClr val="black"/>
              </a:solidFill>
              <a:latin typeface="Century Gothic"/>
              <a:cs typeface="Century Gothic"/>
            </a:endParaRPr>
          </a:p>
          <a:p>
            <a:pPr>
              <a:lnSpc>
                <a:spcPct val="120000"/>
              </a:lnSpc>
              <a:buFont typeface="Arial"/>
              <a:buChar char="•"/>
              <a:defRPr/>
            </a:pPr>
            <a:r>
              <a:rPr lang="en-US" b="1" dirty="0">
                <a:solidFill>
                  <a:prstClr val="black"/>
                </a:solidFill>
                <a:latin typeface="Century Gothic"/>
                <a:cs typeface="Century Gothic"/>
              </a:rPr>
              <a:t>Agree Upon and Underline</a:t>
            </a:r>
            <a:r>
              <a:rPr lang="en-US" dirty="0">
                <a:solidFill>
                  <a:prstClr val="black"/>
                </a:solidFill>
                <a:latin typeface="Century Gothic"/>
                <a:cs typeface="Century Gothic"/>
              </a:rPr>
              <a:t> the differences within each proficiency level</a:t>
            </a:r>
          </a:p>
          <a:p>
            <a:pPr>
              <a:lnSpc>
                <a:spcPct val="120000"/>
              </a:lnSpc>
              <a:buFont typeface="Arial"/>
              <a:buChar char="•"/>
              <a:defRPr/>
            </a:pPr>
            <a:endParaRPr lang="en-US" dirty="0">
              <a:solidFill>
                <a:prstClr val="black"/>
              </a:solidFill>
              <a:latin typeface="Century Gothic"/>
              <a:cs typeface="Century Gothic"/>
            </a:endParaRPr>
          </a:p>
          <a:p>
            <a:pPr>
              <a:lnSpc>
                <a:spcPct val="120000"/>
              </a:lnSpc>
              <a:buFont typeface="Arial"/>
              <a:buChar char="•"/>
              <a:defRPr/>
            </a:pPr>
            <a:endParaRPr lang="en-US" sz="400" dirty="0">
              <a:solidFill>
                <a:prstClr val="black"/>
              </a:solidFill>
              <a:latin typeface="Century Gothic"/>
              <a:cs typeface="Century Gothic"/>
            </a:endParaRPr>
          </a:p>
          <a:p>
            <a:pPr>
              <a:lnSpc>
                <a:spcPct val="120000"/>
              </a:lnSpc>
              <a:buFont typeface="Arial"/>
              <a:buChar char="•"/>
              <a:defRPr/>
            </a:pPr>
            <a:r>
              <a:rPr lang="en-US" b="1" dirty="0">
                <a:solidFill>
                  <a:prstClr val="black"/>
                </a:solidFill>
                <a:latin typeface="Century Gothic"/>
                <a:cs typeface="Century Gothic"/>
              </a:rPr>
              <a:t>Write </a:t>
            </a:r>
            <a:r>
              <a:rPr lang="en-US" dirty="0">
                <a:solidFill>
                  <a:prstClr val="black"/>
                </a:solidFill>
                <a:latin typeface="Century Gothic"/>
                <a:cs typeface="Century Gothic"/>
              </a:rPr>
              <a:t>a short phrase (3-4 words) that captures the difference between each proficiency level</a:t>
            </a:r>
            <a:endParaRPr lang="en-US" b="1" dirty="0">
              <a:solidFill>
                <a:prstClr val="black"/>
              </a:solidFill>
              <a:latin typeface="Century Gothic"/>
              <a:cs typeface="Century Gothic"/>
            </a:endParaRPr>
          </a:p>
        </p:txBody>
      </p:sp>
    </p:spTree>
    <p:extLst>
      <p:ext uri="{BB962C8B-B14F-4D97-AF65-F5344CB8AC3E}">
        <p14:creationId xmlns:p14="http://schemas.microsoft.com/office/powerpoint/2010/main" val="237942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5" y="1644548"/>
            <a:ext cx="11534684" cy="2526191"/>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01155" y="1644548"/>
            <a:ext cx="11534684" cy="2526191"/>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302580" y="2258659"/>
            <a:ext cx="927298" cy="163741"/>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733004" y="2235670"/>
            <a:ext cx="970603" cy="221655"/>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917950" y="2197765"/>
            <a:ext cx="1021917" cy="259560"/>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3504069" y="2281420"/>
            <a:ext cx="1200867" cy="161583"/>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67108" y="2503082"/>
            <a:ext cx="1065417" cy="178360"/>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9373046" y="2478179"/>
            <a:ext cx="1041950" cy="239122"/>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
          <p:cNvSpPr txBox="1">
            <a:spLocks/>
          </p:cNvSpPr>
          <p:nvPr/>
        </p:nvSpPr>
        <p:spPr>
          <a:xfrm>
            <a:off x="2076191" y="675867"/>
            <a:ext cx="7512211" cy="43079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latin typeface="Century Gothic" charset="0"/>
                <a:cs typeface="Century Gothic" charset="0"/>
              </a:rPr>
              <a:t>Model the Process</a:t>
            </a:r>
          </a:p>
        </p:txBody>
      </p:sp>
      <p:sp>
        <p:nvSpPr>
          <p:cNvPr id="11" name="TextBox 10"/>
          <p:cNvSpPr txBox="1"/>
          <p:nvPr/>
        </p:nvSpPr>
        <p:spPr>
          <a:xfrm>
            <a:off x="2741727" y="4536792"/>
            <a:ext cx="6953156" cy="1200329"/>
          </a:xfrm>
          <a:prstGeom prst="rect">
            <a:avLst/>
          </a:prstGeom>
          <a:solidFill>
            <a:srgbClr val="FFFF00"/>
          </a:solidFill>
        </p:spPr>
        <p:txBody>
          <a:bodyPr wrap="square" rtlCol="0">
            <a:spAutoFit/>
          </a:bodyPr>
          <a:lstStyle/>
          <a:p>
            <a:pPr algn="ctr"/>
            <a:r>
              <a:rPr lang="en-US" sz="3200" b="1" dirty="0"/>
              <a:t>Highlight</a:t>
            </a:r>
            <a:r>
              <a:rPr lang="en-US" sz="3200" dirty="0"/>
              <a:t> the essence your triad agrees upon for all levels</a:t>
            </a:r>
          </a:p>
          <a:p>
            <a:endParaRPr lang="en-US" sz="800" dirty="0"/>
          </a:p>
        </p:txBody>
      </p:sp>
    </p:spTree>
    <p:extLst>
      <p:ext uri="{BB962C8B-B14F-4D97-AF65-F5344CB8AC3E}">
        <p14:creationId xmlns:p14="http://schemas.microsoft.com/office/powerpoint/2010/main" val="169182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8" grpId="0" animBg="1"/>
      <p:bldP spid="23" grpId="0" animBg="1"/>
      <p:bldP spid="24" grpId="0" animBg="1"/>
      <p:bldP spid="25" grpId="0" animBg="1"/>
      <p:bldP spid="11"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55" y="1644548"/>
            <a:ext cx="11534684" cy="2526191"/>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01155" y="1644548"/>
            <a:ext cx="11534684" cy="2526191"/>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3559916" y="2706349"/>
            <a:ext cx="970739" cy="335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535796" y="3219325"/>
            <a:ext cx="2835247" cy="327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76191" y="2985059"/>
            <a:ext cx="3049629" cy="118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71656" y="3470280"/>
            <a:ext cx="2252540" cy="579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733706" y="4164669"/>
            <a:ext cx="1908067" cy="1213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729650" y="3931653"/>
            <a:ext cx="2328741" cy="579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302580" y="2258659"/>
            <a:ext cx="927298" cy="163741"/>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733004" y="2235670"/>
            <a:ext cx="970603" cy="221655"/>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917950" y="2197765"/>
            <a:ext cx="1021917" cy="259560"/>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3980704" y="3183525"/>
            <a:ext cx="1213339" cy="879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71656" y="3702273"/>
            <a:ext cx="2360117" cy="11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504069" y="2281420"/>
            <a:ext cx="1200867" cy="161583"/>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67108" y="2503082"/>
            <a:ext cx="1065417" cy="178360"/>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9373046" y="2478179"/>
            <a:ext cx="1041950" cy="239122"/>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
          <p:cNvSpPr txBox="1">
            <a:spLocks/>
          </p:cNvSpPr>
          <p:nvPr/>
        </p:nvSpPr>
        <p:spPr>
          <a:xfrm>
            <a:off x="2076191" y="675867"/>
            <a:ext cx="7512211" cy="43079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dirty="0">
                <a:latin typeface="Century Gothic" charset="0"/>
                <a:cs typeface="Century Gothic" charset="0"/>
              </a:rPr>
              <a:t>Model the Process</a:t>
            </a:r>
          </a:p>
        </p:txBody>
      </p:sp>
      <p:sp>
        <p:nvSpPr>
          <p:cNvPr id="22" name="TextBox 21"/>
          <p:cNvSpPr txBox="1"/>
          <p:nvPr/>
        </p:nvSpPr>
        <p:spPr>
          <a:xfrm>
            <a:off x="2589326" y="4613187"/>
            <a:ext cx="7673269" cy="1077218"/>
          </a:xfrm>
          <a:prstGeom prst="rect">
            <a:avLst/>
          </a:prstGeom>
          <a:solidFill>
            <a:schemeClr val="accent1"/>
          </a:solidFill>
          <a:ln>
            <a:noFill/>
          </a:ln>
        </p:spPr>
        <p:txBody>
          <a:bodyPr wrap="square" rtlCol="0">
            <a:spAutoFit/>
          </a:bodyPr>
          <a:lstStyle/>
          <a:p>
            <a:pPr algn="ctr"/>
            <a:r>
              <a:rPr lang="en-US" sz="3200" b="1" dirty="0">
                <a:solidFill>
                  <a:prstClr val="black"/>
                </a:solidFill>
                <a:cs typeface="Century Gothic"/>
              </a:rPr>
              <a:t>Agree Upon and Underline</a:t>
            </a:r>
            <a:r>
              <a:rPr lang="en-US" sz="3200" dirty="0">
                <a:solidFill>
                  <a:prstClr val="black"/>
                </a:solidFill>
                <a:cs typeface="Century Gothic"/>
              </a:rPr>
              <a:t> the student output differences for each proficiency level</a:t>
            </a:r>
          </a:p>
        </p:txBody>
      </p:sp>
    </p:spTree>
    <p:extLst>
      <p:ext uri="{BB962C8B-B14F-4D97-AF65-F5344CB8AC3E}">
        <p14:creationId xmlns:p14="http://schemas.microsoft.com/office/powerpoint/2010/main" val="21168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89DF-DA42-4B4A-8368-90D96F4D0487}"/>
              </a:ext>
            </a:extLst>
          </p:cNvPr>
          <p:cNvPicPr>
            <a:picLocks noChangeAspect="1"/>
          </p:cNvPicPr>
          <p:nvPr/>
        </p:nvPicPr>
        <p:blipFill>
          <a:blip r:embed="rId3"/>
          <a:stretch>
            <a:fillRect/>
          </a:stretch>
        </p:blipFill>
        <p:spPr>
          <a:xfrm>
            <a:off x="546736" y="806450"/>
            <a:ext cx="11247101" cy="5273074"/>
          </a:xfrm>
          <a:prstGeom prst="rect">
            <a:avLst/>
          </a:prstGeom>
        </p:spPr>
      </p:pic>
      <p:sp>
        <p:nvSpPr>
          <p:cNvPr id="61443" name="TextBox 9"/>
          <p:cNvSpPr txBox="1">
            <a:spLocks noChangeArrowheads="1"/>
          </p:cNvSpPr>
          <p:nvPr/>
        </p:nvSpPr>
        <p:spPr bwMode="auto">
          <a:xfrm>
            <a:off x="11105339" y="6433932"/>
            <a:ext cx="895235" cy="300082"/>
          </a:xfrm>
          <a:prstGeom prst="rect">
            <a:avLst/>
          </a:prstGeom>
          <a:solidFill>
            <a:srgbClr val="FFFF00"/>
          </a:solidFill>
          <a:ln w="9525">
            <a:solidFill>
              <a:schemeClr val="tx1">
                <a:alpha val="94901"/>
              </a:schemeClr>
            </a:solidFill>
            <a:miter lim="800000"/>
            <a:headEnd/>
            <a:tailEnd/>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1350" b="1">
                <a:solidFill>
                  <a:prstClr val="black"/>
                </a:solidFill>
                <a:latin typeface="News Gothic MT" charset="0"/>
              </a:rPr>
              <a:t>Handout </a:t>
            </a:r>
          </a:p>
        </p:txBody>
      </p:sp>
      <p:sp>
        <p:nvSpPr>
          <p:cNvPr id="61444" name="Title 2"/>
          <p:cNvSpPr>
            <a:spLocks noGrp="1"/>
          </p:cNvSpPr>
          <p:nvPr>
            <p:ph type="title" idx="4294967295"/>
          </p:nvPr>
        </p:nvSpPr>
        <p:spPr>
          <a:xfrm>
            <a:off x="0" y="374650"/>
            <a:ext cx="7512050" cy="431800"/>
          </a:xfrm>
        </p:spPr>
        <p:txBody>
          <a:bodyPr>
            <a:noAutofit/>
          </a:bodyPr>
          <a:lstStyle/>
          <a:p>
            <a:pPr algn="ctr"/>
            <a:r>
              <a:rPr lang="en-US" sz="4000" b="1">
                <a:latin typeface="Century Gothic" charset="0"/>
                <a:cs typeface="Century Gothic" charset="0"/>
              </a:rPr>
              <a:t>Model the Process</a:t>
            </a:r>
          </a:p>
        </p:txBody>
      </p:sp>
      <p:sp>
        <p:nvSpPr>
          <p:cNvPr id="59395" name="TextBox 1"/>
          <p:cNvSpPr txBox="1">
            <a:spLocks noChangeArrowheads="1"/>
          </p:cNvSpPr>
          <p:nvPr/>
        </p:nvSpPr>
        <p:spPr bwMode="auto">
          <a:xfrm>
            <a:off x="1835519" y="1645825"/>
            <a:ext cx="46323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b="1">
                <a:solidFill>
                  <a:srgbClr val="FF0000"/>
                </a:solidFill>
              </a:rPr>
              <a:t>Contribute to class discussions</a:t>
            </a:r>
          </a:p>
        </p:txBody>
      </p:sp>
      <p:sp>
        <p:nvSpPr>
          <p:cNvPr id="6" name="TextBox 5"/>
          <p:cNvSpPr txBox="1">
            <a:spLocks noChangeArrowheads="1"/>
          </p:cNvSpPr>
          <p:nvPr/>
        </p:nvSpPr>
        <p:spPr bwMode="auto">
          <a:xfrm>
            <a:off x="2443692" y="2089026"/>
            <a:ext cx="262466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1600" b="1">
                <a:solidFill>
                  <a:srgbClr val="FF0000"/>
                </a:solidFill>
              </a:rPr>
              <a:t>asking yes/no &amp; </a:t>
            </a:r>
            <a:r>
              <a:rPr lang="en-US" sz="1600" b="1" err="1">
                <a:solidFill>
                  <a:srgbClr val="FF0000"/>
                </a:solidFill>
              </a:rPr>
              <a:t>wh</a:t>
            </a:r>
            <a:r>
              <a:rPr lang="en-US" sz="1600" b="1">
                <a:solidFill>
                  <a:srgbClr val="FF0000"/>
                </a:solidFill>
              </a:rPr>
              <a:t>-questions</a:t>
            </a:r>
          </a:p>
        </p:txBody>
      </p:sp>
      <p:sp>
        <p:nvSpPr>
          <p:cNvPr id="7" name="TextBox 6"/>
          <p:cNvSpPr txBox="1">
            <a:spLocks noChangeArrowheads="1"/>
          </p:cNvSpPr>
          <p:nvPr/>
        </p:nvSpPr>
        <p:spPr bwMode="auto">
          <a:xfrm>
            <a:off x="5492721" y="2081526"/>
            <a:ext cx="240579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1600" b="1">
                <a:solidFill>
                  <a:srgbClr val="FF0000"/>
                </a:solidFill>
              </a:rPr>
              <a:t>add &amp; asking relevant information</a:t>
            </a:r>
          </a:p>
        </p:txBody>
      </p:sp>
      <p:sp>
        <p:nvSpPr>
          <p:cNvPr id="8" name="TextBox 7"/>
          <p:cNvSpPr txBox="1">
            <a:spLocks noChangeArrowheads="1"/>
          </p:cNvSpPr>
          <p:nvPr/>
        </p:nvSpPr>
        <p:spPr bwMode="auto">
          <a:xfrm>
            <a:off x="9057439" y="2092556"/>
            <a:ext cx="247784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1600" b="1">
                <a:solidFill>
                  <a:srgbClr val="FF0000"/>
                </a:solidFill>
              </a:rPr>
              <a:t>building on responses &amp; provide feedback</a:t>
            </a:r>
          </a:p>
        </p:txBody>
      </p:sp>
    </p:spTree>
    <p:extLst>
      <p:ext uri="{BB962C8B-B14F-4D97-AF65-F5344CB8AC3E}">
        <p14:creationId xmlns:p14="http://schemas.microsoft.com/office/powerpoint/2010/main" val="308420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957406-7BE5-454C-A6CC-073BBA9D5123}"/>
              </a:ext>
            </a:extLst>
          </p:cNvPr>
          <p:cNvPicPr>
            <a:picLocks noChangeAspect="1"/>
          </p:cNvPicPr>
          <p:nvPr/>
        </p:nvPicPr>
        <p:blipFill>
          <a:blip r:embed="rId3"/>
          <a:stretch>
            <a:fillRect/>
          </a:stretch>
        </p:blipFill>
        <p:spPr>
          <a:xfrm>
            <a:off x="741282" y="464804"/>
            <a:ext cx="4516518" cy="5844906"/>
          </a:xfrm>
          <a:prstGeom prst="rect">
            <a:avLst/>
          </a:prstGeom>
          <a:solidFill>
            <a:schemeClr val="bg1"/>
          </a:solidFill>
        </p:spPr>
      </p:pic>
      <p:sp>
        <p:nvSpPr>
          <p:cNvPr id="4" name="Title 3"/>
          <p:cNvSpPr txBox="1">
            <a:spLocks/>
          </p:cNvSpPr>
          <p:nvPr/>
        </p:nvSpPr>
        <p:spPr>
          <a:xfrm>
            <a:off x="317018" y="154995"/>
            <a:ext cx="5737789" cy="619619"/>
          </a:xfrm>
          <a:prstGeom prst="rect">
            <a:avLst/>
          </a:prstGeom>
          <a:solidFill>
            <a:schemeClr val="bg1">
              <a:lumMod val="85000"/>
            </a:schemeClr>
          </a:solidFill>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a:latin typeface="+mn-lt"/>
                <a:cs typeface="MS PGothic" charset="0"/>
              </a:rPr>
              <a:t>CA ELD Standards – Part I</a:t>
            </a:r>
          </a:p>
        </p:txBody>
      </p:sp>
      <p:pic>
        <p:nvPicPr>
          <p:cNvPr id="5" name="Picture 4"/>
          <p:cNvPicPr>
            <a:picLocks noChangeAspect="1"/>
          </p:cNvPicPr>
          <p:nvPr/>
        </p:nvPicPr>
        <p:blipFill>
          <a:blip r:embed="rId4"/>
          <a:stretch>
            <a:fillRect/>
          </a:stretch>
        </p:blipFill>
        <p:spPr>
          <a:xfrm>
            <a:off x="8013165" y="-178405"/>
            <a:ext cx="1883804" cy="1883804"/>
          </a:xfrm>
          <a:prstGeom prst="rect">
            <a:avLst/>
          </a:prstGeom>
        </p:spPr>
      </p:pic>
      <p:sp>
        <p:nvSpPr>
          <p:cNvPr id="6" name="TextBox 5"/>
          <p:cNvSpPr txBox="1">
            <a:spLocks noChangeArrowheads="1"/>
          </p:cNvSpPr>
          <p:nvPr/>
        </p:nvSpPr>
        <p:spPr bwMode="auto">
          <a:xfrm>
            <a:off x="1422439" y="1027275"/>
            <a:ext cx="46323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1800" b="1">
                <a:solidFill>
                  <a:srgbClr val="FF0000"/>
                </a:solidFill>
              </a:rPr>
              <a:t>Contribute to class discussions</a:t>
            </a:r>
          </a:p>
        </p:txBody>
      </p:sp>
      <p:sp>
        <p:nvSpPr>
          <p:cNvPr id="7" name="TextBox 6"/>
          <p:cNvSpPr txBox="1">
            <a:spLocks noChangeArrowheads="1"/>
          </p:cNvSpPr>
          <p:nvPr/>
        </p:nvSpPr>
        <p:spPr bwMode="auto">
          <a:xfrm>
            <a:off x="1528367" y="1237284"/>
            <a:ext cx="13438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800" b="1">
                <a:solidFill>
                  <a:srgbClr val="FF0000"/>
                </a:solidFill>
              </a:rPr>
              <a:t>asking yes/no &amp; </a:t>
            </a:r>
            <a:r>
              <a:rPr lang="en-US" sz="800" b="1" err="1">
                <a:solidFill>
                  <a:srgbClr val="FF0000"/>
                </a:solidFill>
              </a:rPr>
              <a:t>wh</a:t>
            </a:r>
            <a:r>
              <a:rPr lang="en-US" sz="800" b="1">
                <a:solidFill>
                  <a:srgbClr val="FF0000"/>
                </a:solidFill>
              </a:rPr>
              <a:t>-questions</a:t>
            </a:r>
          </a:p>
        </p:txBody>
      </p:sp>
      <p:sp>
        <p:nvSpPr>
          <p:cNvPr id="8" name="TextBox 7"/>
          <p:cNvSpPr txBox="1">
            <a:spLocks noChangeArrowheads="1"/>
          </p:cNvSpPr>
          <p:nvPr/>
        </p:nvSpPr>
        <p:spPr bwMode="auto">
          <a:xfrm>
            <a:off x="2625676" y="1241673"/>
            <a:ext cx="13416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800" b="1">
                <a:solidFill>
                  <a:srgbClr val="FF0000"/>
                </a:solidFill>
              </a:rPr>
              <a:t>add &amp; asking relevant information</a:t>
            </a:r>
          </a:p>
        </p:txBody>
      </p:sp>
      <p:sp>
        <p:nvSpPr>
          <p:cNvPr id="9" name="TextBox 8"/>
          <p:cNvSpPr txBox="1">
            <a:spLocks noChangeArrowheads="1"/>
          </p:cNvSpPr>
          <p:nvPr/>
        </p:nvSpPr>
        <p:spPr bwMode="auto">
          <a:xfrm>
            <a:off x="3903853" y="1246062"/>
            <a:ext cx="116082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800" b="1">
                <a:solidFill>
                  <a:srgbClr val="FF0000"/>
                </a:solidFill>
              </a:rPr>
              <a:t>building on responses &amp; provide feedback</a:t>
            </a:r>
          </a:p>
        </p:txBody>
      </p:sp>
      <p:sp>
        <p:nvSpPr>
          <p:cNvPr id="12" name="Rectangle 11"/>
          <p:cNvSpPr/>
          <p:nvPr/>
        </p:nvSpPr>
        <p:spPr>
          <a:xfrm>
            <a:off x="5505852" y="1575838"/>
            <a:ext cx="6686148" cy="4647426"/>
          </a:xfrm>
          <a:prstGeom prst="rect">
            <a:avLst/>
          </a:prstGeom>
        </p:spPr>
        <p:txBody>
          <a:bodyPr wrap="square">
            <a:spAutoFit/>
          </a:bodyPr>
          <a:lstStyle/>
          <a:p>
            <a:pPr>
              <a:lnSpc>
                <a:spcPct val="120000"/>
              </a:lnSpc>
              <a:buFont typeface="Arial"/>
              <a:buChar char="•"/>
              <a:defRPr/>
            </a:pPr>
            <a:r>
              <a:rPr lang="en-US" sz="2400" b="1">
                <a:solidFill>
                  <a:prstClr val="black"/>
                </a:solidFill>
                <a:latin typeface="Century Gothic"/>
                <a:cs typeface="Century Gothic"/>
              </a:rPr>
              <a:t>Read</a:t>
            </a:r>
            <a:r>
              <a:rPr lang="en-US" sz="2400">
                <a:solidFill>
                  <a:prstClr val="black"/>
                </a:solidFill>
                <a:latin typeface="Century Gothic"/>
                <a:cs typeface="Century Gothic"/>
              </a:rPr>
              <a:t> each proficiency level with your triad</a:t>
            </a:r>
          </a:p>
          <a:p>
            <a:pPr>
              <a:defRPr/>
            </a:pPr>
            <a:endParaRPr lang="en-US" sz="800">
              <a:solidFill>
                <a:prstClr val="black"/>
              </a:solidFill>
              <a:latin typeface="Century Gothic"/>
              <a:cs typeface="Century Gothic"/>
            </a:endParaRPr>
          </a:p>
          <a:p>
            <a:pPr>
              <a:lnSpc>
                <a:spcPct val="120000"/>
              </a:lnSpc>
              <a:buFont typeface="Arial"/>
              <a:buChar char="•"/>
              <a:defRPr/>
            </a:pPr>
            <a:r>
              <a:rPr lang="en-US" sz="2400" b="1">
                <a:solidFill>
                  <a:prstClr val="black"/>
                </a:solidFill>
                <a:latin typeface="Century Gothic"/>
                <a:cs typeface="Century Gothic"/>
              </a:rPr>
              <a:t>Highlight</a:t>
            </a:r>
            <a:r>
              <a:rPr lang="en-US" sz="2400">
                <a:solidFill>
                  <a:prstClr val="black"/>
                </a:solidFill>
                <a:latin typeface="Century Gothic"/>
                <a:cs typeface="Century Gothic"/>
              </a:rPr>
              <a:t> the essence of the standard for each Proficiency Level</a:t>
            </a:r>
          </a:p>
          <a:p>
            <a:pPr>
              <a:lnSpc>
                <a:spcPct val="120000"/>
              </a:lnSpc>
              <a:defRPr/>
            </a:pPr>
            <a:endParaRPr lang="en-US" sz="800">
              <a:solidFill>
                <a:prstClr val="black"/>
              </a:solidFill>
              <a:latin typeface="Century Gothic"/>
              <a:cs typeface="Century Gothic"/>
            </a:endParaRPr>
          </a:p>
          <a:p>
            <a:pPr>
              <a:lnSpc>
                <a:spcPct val="120000"/>
              </a:lnSpc>
              <a:buFont typeface="Arial"/>
              <a:buChar char="•"/>
              <a:defRPr/>
            </a:pPr>
            <a:r>
              <a:rPr lang="en-US" sz="2400" b="1">
                <a:solidFill>
                  <a:prstClr val="black"/>
                </a:solidFill>
                <a:latin typeface="Century Gothic"/>
                <a:cs typeface="Century Gothic"/>
              </a:rPr>
              <a:t>Agree Upon and Underline</a:t>
            </a:r>
            <a:r>
              <a:rPr lang="en-US" sz="2400">
                <a:solidFill>
                  <a:prstClr val="black"/>
                </a:solidFill>
                <a:latin typeface="Century Gothic"/>
                <a:cs typeface="Century Gothic"/>
              </a:rPr>
              <a:t> the differences within each proficiency level</a:t>
            </a:r>
          </a:p>
          <a:p>
            <a:pPr>
              <a:lnSpc>
                <a:spcPct val="120000"/>
              </a:lnSpc>
              <a:defRPr/>
            </a:pPr>
            <a:endParaRPr lang="en-US" sz="800">
              <a:solidFill>
                <a:prstClr val="black"/>
              </a:solidFill>
              <a:latin typeface="Century Gothic"/>
              <a:cs typeface="Century Gothic"/>
            </a:endParaRPr>
          </a:p>
          <a:p>
            <a:pPr>
              <a:lnSpc>
                <a:spcPct val="120000"/>
              </a:lnSpc>
              <a:buFont typeface="Arial"/>
              <a:buChar char="•"/>
              <a:defRPr/>
            </a:pPr>
            <a:r>
              <a:rPr lang="en-US" sz="2400" b="1">
                <a:solidFill>
                  <a:prstClr val="black"/>
                </a:solidFill>
                <a:latin typeface="Century Gothic"/>
                <a:cs typeface="Century Gothic"/>
              </a:rPr>
              <a:t>Write </a:t>
            </a:r>
            <a:r>
              <a:rPr lang="en-US" sz="2400">
                <a:solidFill>
                  <a:prstClr val="black"/>
                </a:solidFill>
                <a:latin typeface="Century Gothic"/>
                <a:cs typeface="Century Gothic"/>
              </a:rPr>
              <a:t>a short phrase (3-4 words) that captures the difference between each proficiency level</a:t>
            </a:r>
            <a:endParaRPr lang="en-US" sz="800">
              <a:solidFill>
                <a:prstClr val="black"/>
              </a:solidFill>
              <a:latin typeface="Century Gothic"/>
              <a:cs typeface="Century Gothic"/>
            </a:endParaRPr>
          </a:p>
          <a:p>
            <a:pPr>
              <a:lnSpc>
                <a:spcPct val="120000"/>
              </a:lnSpc>
              <a:defRPr/>
            </a:pPr>
            <a:endParaRPr lang="en-US" sz="800">
              <a:solidFill>
                <a:prstClr val="black"/>
              </a:solidFill>
              <a:latin typeface="Century Gothic"/>
              <a:cs typeface="Century Gothic"/>
            </a:endParaRPr>
          </a:p>
          <a:p>
            <a:pPr>
              <a:lnSpc>
                <a:spcPct val="120000"/>
              </a:lnSpc>
              <a:buFont typeface="Arial"/>
              <a:buChar char="•"/>
              <a:defRPr/>
            </a:pPr>
            <a:r>
              <a:rPr lang="en-US" sz="2400" b="1">
                <a:solidFill>
                  <a:prstClr val="black"/>
                </a:solidFill>
                <a:latin typeface="Century Gothic"/>
                <a:cs typeface="Century Gothic"/>
              </a:rPr>
              <a:t>Be prepared to share whole group</a:t>
            </a:r>
          </a:p>
        </p:txBody>
      </p:sp>
    </p:spTree>
    <p:extLst>
      <p:ext uri="{BB962C8B-B14F-4D97-AF65-F5344CB8AC3E}">
        <p14:creationId xmlns:p14="http://schemas.microsoft.com/office/powerpoint/2010/main" val="2578925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p:cNvSpPr>
            <a:spLocks noGrp="1"/>
          </p:cNvSpPr>
          <p:nvPr>
            <p:ph type="ctrTitle" idx="4294967295"/>
          </p:nvPr>
        </p:nvSpPr>
        <p:spPr>
          <a:xfrm>
            <a:off x="0" y="1519238"/>
            <a:ext cx="4811713" cy="2019300"/>
          </a:xfrm>
        </p:spPr>
        <p:txBody>
          <a:bodyPr>
            <a:normAutofit fontScale="90000"/>
          </a:bodyPr>
          <a:lstStyle/>
          <a:p>
            <a:pPr algn="ctr" eaLnBrk="1" hangingPunct="1"/>
            <a:r>
              <a:rPr lang="en-US" sz="4425" dirty="0">
                <a:solidFill>
                  <a:schemeClr val="tx1"/>
                </a:solidFill>
                <a:latin typeface="Century Gothic" charset="0"/>
                <a:cs typeface="MS PGothic" charset="0"/>
              </a:rPr>
              <a:t>Essence </a:t>
            </a:r>
            <a:br>
              <a:rPr lang="en-US" sz="4425" dirty="0">
                <a:solidFill>
                  <a:schemeClr val="tx1"/>
                </a:solidFill>
                <a:latin typeface="Century Gothic" charset="0"/>
                <a:cs typeface="MS PGothic" charset="0"/>
              </a:rPr>
            </a:br>
            <a:r>
              <a:rPr lang="en-US" sz="4425" dirty="0">
                <a:solidFill>
                  <a:schemeClr val="tx1"/>
                </a:solidFill>
                <a:latin typeface="Century Gothic" charset="0"/>
                <a:cs typeface="MS PGothic" charset="0"/>
              </a:rPr>
              <a:t>of the Standards</a:t>
            </a:r>
            <a:br>
              <a:rPr lang="en-US" sz="4425" dirty="0">
                <a:solidFill>
                  <a:schemeClr val="tx1"/>
                </a:solidFill>
                <a:latin typeface="Century Gothic" charset="0"/>
                <a:cs typeface="MS PGothic" charset="0"/>
              </a:rPr>
            </a:br>
            <a:br>
              <a:rPr lang="en-US" sz="4425" dirty="0">
                <a:solidFill>
                  <a:schemeClr val="tx1"/>
                </a:solidFill>
                <a:latin typeface="Century Gothic" charset="0"/>
                <a:cs typeface="MS PGothic" charset="0"/>
              </a:rPr>
            </a:br>
            <a:br>
              <a:rPr lang="en-US" sz="3600" dirty="0">
                <a:solidFill>
                  <a:schemeClr val="tx1"/>
                </a:solidFill>
                <a:latin typeface="Century Gothic" charset="0"/>
                <a:cs typeface="MS PGothic" charset="0"/>
              </a:rPr>
            </a:br>
            <a:endParaRPr lang="en-US" sz="3600" dirty="0">
              <a:solidFill>
                <a:schemeClr val="tx1"/>
              </a:solidFill>
              <a:latin typeface="Century Gothic" charset="0"/>
              <a:cs typeface="MS PGothic" charset="0"/>
            </a:endParaRPr>
          </a:p>
        </p:txBody>
      </p:sp>
      <p:pic>
        <p:nvPicPr>
          <p:cNvPr id="8" name="Picture 7" descr="Screen Shot 2015-08-01 at 10.41.08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1926" y="2551915"/>
            <a:ext cx="3843985" cy="3157697"/>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0" name="Picture 9" descr="Screen Shot 2015-11-13 at 6.21.05 A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0011" y="2674355"/>
            <a:ext cx="2000582" cy="131934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3" name="Rectangle 2"/>
          <p:cNvSpPr/>
          <p:nvPr/>
        </p:nvSpPr>
        <p:spPr>
          <a:xfrm>
            <a:off x="8998346" y="1642245"/>
            <a:ext cx="2762576" cy="2862322"/>
          </a:xfrm>
          <a:prstGeom prst="rect">
            <a:avLst/>
          </a:prstGeom>
        </p:spPr>
        <p:txBody>
          <a:bodyPr wrap="square">
            <a:spAutoFit/>
          </a:bodyPr>
          <a:lstStyle/>
          <a:p>
            <a:pPr algn="ctr"/>
            <a:r>
              <a:rPr lang="en-US" sz="3600" dirty="0">
                <a:latin typeface="Century Gothic" charset="0"/>
                <a:cs typeface="MS PGothic" charset="0"/>
              </a:rPr>
              <a:t>Part II: Learning About How English Works</a:t>
            </a:r>
            <a:endParaRPr lang="en-US" sz="36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6231" y="118193"/>
            <a:ext cx="3657559" cy="6024214"/>
          </a:xfrm>
          <a:prstGeom prst="rect">
            <a:avLst/>
          </a:prstGeom>
          <a:solidFill>
            <a:schemeClr val="bg1"/>
          </a:solidFill>
        </p:spPr>
      </p:pic>
    </p:spTree>
    <p:extLst>
      <p:ext uri="{BB962C8B-B14F-4D97-AF65-F5344CB8AC3E}">
        <p14:creationId xmlns:p14="http://schemas.microsoft.com/office/powerpoint/2010/main" val="2168923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idx="4294967295"/>
          </p:nvPr>
        </p:nvSpPr>
        <p:spPr>
          <a:xfrm>
            <a:off x="539194" y="139877"/>
            <a:ext cx="6032500" cy="709612"/>
          </a:xfrm>
          <a:solidFill>
            <a:srgbClr val="FF9300"/>
          </a:solidFill>
        </p:spPr>
        <p:txBody>
          <a:bodyPr>
            <a:normAutofit fontScale="90000"/>
          </a:bodyPr>
          <a:lstStyle/>
          <a:p>
            <a:pPr eaLnBrk="1" hangingPunct="1"/>
            <a:r>
              <a:rPr lang="en-US" b="1">
                <a:latin typeface="+mn-lt"/>
                <a:cs typeface="MS PGothic" charset="0"/>
              </a:rPr>
              <a:t>CA ELD Standards - Part II</a:t>
            </a:r>
          </a:p>
        </p:txBody>
      </p:sp>
      <p:sp>
        <p:nvSpPr>
          <p:cNvPr id="2" name="TextBox 1"/>
          <p:cNvSpPr txBox="1"/>
          <p:nvPr/>
        </p:nvSpPr>
        <p:spPr>
          <a:xfrm>
            <a:off x="508550" y="832556"/>
            <a:ext cx="7280784" cy="4739759"/>
          </a:xfrm>
          <a:prstGeom prst="rect">
            <a:avLst/>
          </a:prstGeom>
          <a:noFill/>
        </p:spPr>
        <p:txBody>
          <a:bodyPr wrap="square" rtlCol="0">
            <a:spAutoFit/>
          </a:bodyPr>
          <a:lstStyle/>
          <a:p>
            <a:r>
              <a:rPr lang="en-US" sz="2800" b="1">
                <a:solidFill>
                  <a:srgbClr val="FF0000"/>
                </a:solidFill>
                <a:ea typeface="Century Gothic" charset="0"/>
                <a:cs typeface="Century Gothic" charset="0"/>
              </a:rPr>
              <a:t>What?</a:t>
            </a:r>
          </a:p>
          <a:p>
            <a:r>
              <a:rPr lang="en-US" sz="2800">
                <a:ea typeface="Century Gothic" charset="0"/>
                <a:cs typeface="Century Gothic" charset="0"/>
              </a:rPr>
              <a:t>Read: Essence of the CA ELD Standards</a:t>
            </a:r>
          </a:p>
          <a:p>
            <a:endParaRPr lang="en-US" sz="2800">
              <a:ea typeface="Century Gothic" charset="0"/>
              <a:cs typeface="Century Gothic" charset="0"/>
            </a:endParaRPr>
          </a:p>
          <a:p>
            <a:r>
              <a:rPr lang="en-US" sz="2800" b="1">
                <a:solidFill>
                  <a:srgbClr val="FF0000"/>
                </a:solidFill>
                <a:ea typeface="Century Gothic" charset="0"/>
                <a:cs typeface="Century Gothic" charset="0"/>
              </a:rPr>
              <a:t>How?</a:t>
            </a:r>
          </a:p>
          <a:p>
            <a:r>
              <a:rPr lang="en-US" sz="2800">
                <a:ea typeface="Century Gothic" charset="0"/>
                <a:cs typeface="Century Gothic" charset="0"/>
              </a:rPr>
              <a:t>Jigsaw Triad Activity</a:t>
            </a:r>
          </a:p>
          <a:p>
            <a:r>
              <a:rPr lang="en-US" sz="2800">
                <a:ea typeface="Century Gothic" charset="0"/>
                <a:cs typeface="Century Gothic" charset="0"/>
              </a:rPr>
              <a:t>in Grade Level group</a:t>
            </a:r>
          </a:p>
          <a:p>
            <a:endParaRPr lang="en-US" sz="800">
              <a:ea typeface="Century Gothic" charset="0"/>
              <a:cs typeface="Century Gothic" charset="0"/>
            </a:endParaRPr>
          </a:p>
          <a:p>
            <a:pPr>
              <a:lnSpc>
                <a:spcPct val="150000"/>
              </a:lnSpc>
            </a:pPr>
            <a:r>
              <a:rPr lang="en-US" sz="2800" b="1">
                <a:ea typeface="Century Gothic" charset="0"/>
                <a:cs typeface="Century Gothic" charset="0"/>
              </a:rPr>
              <a:t>Partner A: </a:t>
            </a:r>
            <a:r>
              <a:rPr lang="en-US" sz="2800">
                <a:ea typeface="Century Gothic" charset="0"/>
                <a:cs typeface="Century Gothic" charset="0"/>
              </a:rPr>
              <a:t>Structuring Cohesive Texts</a:t>
            </a:r>
          </a:p>
          <a:p>
            <a:pPr>
              <a:lnSpc>
                <a:spcPct val="150000"/>
              </a:lnSpc>
            </a:pPr>
            <a:r>
              <a:rPr lang="en-US" sz="2800" b="1">
                <a:ea typeface="Century Gothic" charset="0"/>
                <a:cs typeface="Century Gothic" charset="0"/>
              </a:rPr>
              <a:t>Partner B: </a:t>
            </a:r>
            <a:r>
              <a:rPr lang="en-US" sz="2800">
                <a:ea typeface="Century Gothic" charset="0"/>
                <a:cs typeface="Century Gothic" charset="0"/>
              </a:rPr>
              <a:t>Expanding and Enriching Ideas</a:t>
            </a:r>
          </a:p>
          <a:p>
            <a:pPr>
              <a:lnSpc>
                <a:spcPct val="150000"/>
              </a:lnSpc>
            </a:pPr>
            <a:r>
              <a:rPr lang="en-US" sz="2800" b="1">
                <a:ea typeface="Century Gothic" charset="0"/>
                <a:cs typeface="Century Gothic" charset="0"/>
              </a:rPr>
              <a:t>Partner C: </a:t>
            </a:r>
            <a:r>
              <a:rPr lang="en-US" sz="2800">
                <a:ea typeface="Century Gothic" charset="0"/>
                <a:cs typeface="Century Gothic" charset="0"/>
              </a:rPr>
              <a:t>Connecting and Condensing Ideas</a:t>
            </a:r>
          </a:p>
        </p:txBody>
      </p:sp>
      <p:pic>
        <p:nvPicPr>
          <p:cNvPr id="7" name="image10.jpg" descr="../../../../Desktop/TRIADS2.jpg"/>
          <p:cNvPicPr/>
          <p:nvPr/>
        </p:nvPicPr>
        <p:blipFill>
          <a:blip r:embed="rId3"/>
          <a:srcRect/>
          <a:stretch>
            <a:fillRect/>
          </a:stretch>
        </p:blipFill>
        <p:spPr>
          <a:xfrm>
            <a:off x="3992308" y="2079814"/>
            <a:ext cx="909928" cy="834811"/>
          </a:xfrm>
          <a:prstGeom prst="rect">
            <a:avLst/>
          </a:prstGeom>
          <a:ln w="63500">
            <a:solidFill>
              <a:srgbClr val="99CB38"/>
            </a:solidFill>
            <a:prstDash val="solid"/>
          </a:ln>
        </p:spPr>
      </p:pic>
      <p:sp>
        <p:nvSpPr>
          <p:cNvPr id="6" name="TextBox 5"/>
          <p:cNvSpPr txBox="1"/>
          <p:nvPr/>
        </p:nvSpPr>
        <p:spPr>
          <a:xfrm>
            <a:off x="3992308" y="5547138"/>
            <a:ext cx="3340250" cy="646331"/>
          </a:xfrm>
          <a:prstGeom prst="rect">
            <a:avLst/>
          </a:prstGeom>
          <a:solidFill>
            <a:srgbClr val="FFFF00"/>
          </a:solidFill>
        </p:spPr>
        <p:txBody>
          <a:bodyPr wrap="square" rtlCol="0">
            <a:spAutoFit/>
          </a:bodyPr>
          <a:lstStyle/>
          <a:p>
            <a:r>
              <a:rPr lang="en-US" sz="3600" b="1">
                <a:solidFill>
                  <a:srgbClr val="0070C0"/>
                </a:solidFill>
              </a:rPr>
              <a:t>Let’s Model</a:t>
            </a:r>
            <a:r>
              <a:rPr lang="mr-IN" sz="3600" b="1">
                <a:solidFill>
                  <a:srgbClr val="0070C0"/>
                </a:solidFill>
              </a:rPr>
              <a:t>…</a:t>
            </a:r>
            <a:r>
              <a:rPr lang="en-US" sz="3600" b="1">
                <a:solidFill>
                  <a:srgbClr val="0070C0"/>
                </a:solidFill>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458" y="197959"/>
            <a:ext cx="3640131" cy="5995510"/>
          </a:xfrm>
          <a:prstGeom prst="rect">
            <a:avLst/>
          </a:prstGeom>
          <a:solidFill>
            <a:schemeClr val="bg1"/>
          </a:solidFill>
        </p:spPr>
      </p:pic>
    </p:spTree>
    <p:extLst>
      <p:ext uri="{BB962C8B-B14F-4D97-AF65-F5344CB8AC3E}">
        <p14:creationId xmlns:p14="http://schemas.microsoft.com/office/powerpoint/2010/main" val="275644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079" y="0"/>
            <a:ext cx="6886639" cy="6217920"/>
          </a:xfrm>
          <a:prstGeom prst="rect">
            <a:avLst/>
          </a:prstGeom>
          <a:solidFill>
            <a:schemeClr val="bg1"/>
          </a:solidFill>
          <a:ln>
            <a:solidFill>
              <a:schemeClr val="tx1"/>
            </a:solidFill>
          </a:ln>
        </p:spPr>
      </p:pic>
      <p:sp>
        <p:nvSpPr>
          <p:cNvPr id="4" name="Rectangle 3"/>
          <p:cNvSpPr/>
          <p:nvPr/>
        </p:nvSpPr>
        <p:spPr>
          <a:xfrm>
            <a:off x="5783874" y="3831476"/>
            <a:ext cx="1794798" cy="841263"/>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7578672" y="2760453"/>
            <a:ext cx="1617086" cy="1071023"/>
          </a:xfrm>
          <a:prstGeom prst="wedgeRectCallout">
            <a:avLst>
              <a:gd name="adj1" fmla="val -62533"/>
              <a:gd name="adj2" fmla="val 7377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entury Gothic" charset="0"/>
                <a:ea typeface="Century Gothic" charset="0"/>
                <a:cs typeface="Century Gothic" charset="0"/>
              </a:rPr>
              <a:t>STRUCTURE/ </a:t>
            </a:r>
            <a:r>
              <a:rPr lang="en-US" sz="2000" b="1" dirty="0">
                <a:solidFill>
                  <a:schemeClr val="tx1"/>
                </a:solidFill>
                <a:latin typeface="Century Gothic" charset="0"/>
                <a:ea typeface="Century Gothic" charset="0"/>
                <a:cs typeface="Century Gothic" charset="0"/>
              </a:rPr>
              <a:t>WHAT</a:t>
            </a:r>
          </a:p>
        </p:txBody>
      </p:sp>
      <p:sp>
        <p:nvSpPr>
          <p:cNvPr id="6" name="Rectangular Callout 5"/>
          <p:cNvSpPr/>
          <p:nvPr/>
        </p:nvSpPr>
        <p:spPr>
          <a:xfrm>
            <a:off x="3930828" y="3108960"/>
            <a:ext cx="1617086" cy="1071023"/>
          </a:xfrm>
          <a:prstGeom prst="wedgeRectCallout">
            <a:avLst>
              <a:gd name="adj1" fmla="val 74679"/>
              <a:gd name="adj2" fmla="val 76997"/>
            </a:avLst>
          </a:prstGeom>
          <a:solidFill>
            <a:schemeClr val="accent5">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charset="0"/>
                <a:ea typeface="Century Gothic" charset="0"/>
                <a:cs typeface="Century Gothic" charset="0"/>
              </a:rPr>
              <a:t>PURPOSE/ WHY?</a:t>
            </a:r>
          </a:p>
        </p:txBody>
      </p:sp>
    </p:spTree>
    <p:extLst>
      <p:ext uri="{BB962C8B-B14F-4D97-AF65-F5344CB8AC3E}">
        <p14:creationId xmlns:p14="http://schemas.microsoft.com/office/powerpoint/2010/main" val="360407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774" y="421993"/>
            <a:ext cx="3657559" cy="6024214"/>
          </a:xfrm>
          <a:prstGeom prst="rect">
            <a:avLst/>
          </a:prstGeom>
          <a:solidFill>
            <a:schemeClr val="bg1"/>
          </a:solid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008" y="1242203"/>
            <a:ext cx="6645090" cy="3036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Connector 6"/>
          <p:cNvCxnSpPr/>
          <p:nvPr/>
        </p:nvCxnSpPr>
        <p:spPr>
          <a:xfrm>
            <a:off x="6895315" y="1566390"/>
            <a:ext cx="1610331" cy="2087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975995" y="2449902"/>
            <a:ext cx="1597997" cy="13171"/>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ular Callout 14"/>
          <p:cNvSpPr/>
          <p:nvPr/>
        </p:nvSpPr>
        <p:spPr>
          <a:xfrm>
            <a:off x="9174778" y="887819"/>
            <a:ext cx="1617086" cy="1071023"/>
          </a:xfrm>
          <a:prstGeom prst="wedgeRectCallout">
            <a:avLst>
              <a:gd name="adj1" fmla="val -119079"/>
              <a:gd name="adj2" fmla="val 49612"/>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entury Gothic" charset="0"/>
                <a:ea typeface="Century Gothic" charset="0"/>
                <a:cs typeface="Century Gothic" charset="0"/>
              </a:rPr>
              <a:t>STRUCTURE/ </a:t>
            </a:r>
            <a:r>
              <a:rPr lang="en-US" sz="2000" b="1" dirty="0">
                <a:solidFill>
                  <a:schemeClr val="tx1"/>
                </a:solidFill>
                <a:latin typeface="Century Gothic" charset="0"/>
                <a:ea typeface="Century Gothic" charset="0"/>
                <a:cs typeface="Century Gothic" charset="0"/>
              </a:rPr>
              <a:t>WHAT</a:t>
            </a:r>
          </a:p>
        </p:txBody>
      </p:sp>
      <p:cxnSp>
        <p:nvCxnSpPr>
          <p:cNvPr id="17" name="Straight Connector 16"/>
          <p:cNvCxnSpPr/>
          <p:nvPr/>
        </p:nvCxnSpPr>
        <p:spPr>
          <a:xfrm flipV="1">
            <a:off x="3178161" y="3278038"/>
            <a:ext cx="1894171" cy="10296"/>
          </a:xfrm>
          <a:prstGeom prst="line">
            <a:avLst/>
          </a:prstGeom>
          <a:ln w="508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Rectangular Callout 18"/>
          <p:cNvSpPr/>
          <p:nvPr/>
        </p:nvSpPr>
        <p:spPr>
          <a:xfrm>
            <a:off x="929855" y="1927561"/>
            <a:ext cx="1617086" cy="1071023"/>
          </a:xfrm>
          <a:prstGeom prst="wedgeRectCallout">
            <a:avLst>
              <a:gd name="adj1" fmla="val 74679"/>
              <a:gd name="adj2" fmla="val 76997"/>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charset="0"/>
                <a:ea typeface="Century Gothic" charset="0"/>
                <a:cs typeface="Century Gothic" charset="0"/>
              </a:rPr>
              <a:t>PURPOSE/ WHY?</a:t>
            </a:r>
          </a:p>
        </p:txBody>
      </p:sp>
    </p:spTree>
    <p:extLst>
      <p:ext uri="{BB962C8B-B14F-4D97-AF65-F5344CB8AC3E}">
        <p14:creationId xmlns:p14="http://schemas.microsoft.com/office/powerpoint/2010/main" val="163498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1714500"/>
            <a:ext cx="2400300" cy="4006454"/>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637" y="1714500"/>
            <a:ext cx="2563415" cy="400050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solidFill>
                  <a:schemeClr val="accent1"/>
                </a:solidFill>
              </a14:hiddenFill>
            </a:ext>
          </a:extLst>
        </p:spPr>
      </p:pic>
      <p:sp>
        <p:nvSpPr>
          <p:cNvPr id="5" name="Title 1"/>
          <p:cNvSpPr txBox="1">
            <a:spLocks/>
          </p:cNvSpPr>
          <p:nvPr/>
        </p:nvSpPr>
        <p:spPr>
          <a:xfrm>
            <a:off x="2667000" y="800100"/>
            <a:ext cx="6858000" cy="742950"/>
          </a:xfrm>
          <a:prstGeom prst="rect">
            <a:avLst/>
          </a:prstGeom>
          <a:solidFill>
            <a:schemeClr val="accent2">
              <a:lumMod val="60000"/>
              <a:lumOff val="40000"/>
            </a:schemeClr>
          </a:solidFill>
        </p:spPr>
        <p:txBody>
          <a:bodyPr anchor="ctr"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000" b="1" dirty="0">
                <a:solidFill>
                  <a:schemeClr val="bg1"/>
                </a:solidFill>
                <a:latin typeface="Century Gothic"/>
                <a:cs typeface="Century Gothic"/>
              </a:rPr>
              <a:t>2012 CA ELD Standards</a:t>
            </a:r>
          </a:p>
        </p:txBody>
      </p:sp>
    </p:spTree>
    <p:extLst>
      <p:ext uri="{BB962C8B-B14F-4D97-AF65-F5344CB8AC3E}">
        <p14:creationId xmlns:p14="http://schemas.microsoft.com/office/powerpoint/2010/main" val="139241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A47D56-29E7-5E4B-8B6C-98DD403F502A}"/>
              </a:ext>
            </a:extLst>
          </p:cNvPr>
          <p:cNvPicPr>
            <a:picLocks noChangeAspect="1"/>
          </p:cNvPicPr>
          <p:nvPr/>
        </p:nvPicPr>
        <p:blipFill>
          <a:blip r:embed="rId3"/>
          <a:stretch>
            <a:fillRect/>
          </a:stretch>
        </p:blipFill>
        <p:spPr>
          <a:xfrm>
            <a:off x="0" y="238958"/>
            <a:ext cx="4994864" cy="64639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589" y="4838519"/>
            <a:ext cx="1518847" cy="1518847"/>
          </a:xfrm>
          <a:prstGeom prst="rect">
            <a:avLst/>
          </a:prstGeom>
        </p:spPr>
      </p:pic>
      <p:sp>
        <p:nvSpPr>
          <p:cNvPr id="4" name="TextBox 3"/>
          <p:cNvSpPr txBox="1"/>
          <p:nvPr/>
        </p:nvSpPr>
        <p:spPr>
          <a:xfrm>
            <a:off x="4878320" y="1147215"/>
            <a:ext cx="6953156" cy="4647426"/>
          </a:xfrm>
          <a:prstGeom prst="rect">
            <a:avLst/>
          </a:prstGeom>
          <a:noFill/>
        </p:spPr>
        <p:txBody>
          <a:bodyPr wrap="square" rtlCol="0">
            <a:spAutoFit/>
          </a:bodyPr>
          <a:lstStyle/>
          <a:p>
            <a:pPr marL="571500" indent="-571500">
              <a:buFont typeface="Wingdings" charset="2"/>
              <a:buChar char="q"/>
            </a:pPr>
            <a:r>
              <a:rPr lang="en-US" sz="2800"/>
              <a:t>Read the CA ELD Standards at Expanding Level for your assigned Process</a:t>
            </a:r>
          </a:p>
          <a:p>
            <a:pPr marL="571500" indent="-571500">
              <a:buFont typeface="Wingdings" charset="2"/>
              <a:buChar char="q"/>
            </a:pPr>
            <a:r>
              <a:rPr lang="en-US" sz="2800"/>
              <a:t>Write the essence of each standard at the Expanding Level on the top line for the standard</a:t>
            </a:r>
          </a:p>
          <a:p>
            <a:pPr marL="1028700" lvl="1" indent="-571500">
              <a:buFont typeface="Wingdings" pitchFamily="2" charset="2"/>
              <a:buChar char="§"/>
            </a:pPr>
            <a:r>
              <a:rPr lang="en-US" sz="2800">
                <a:solidFill>
                  <a:schemeClr val="dk1"/>
                </a:solidFill>
                <a:ea typeface="Century Gothic" charset="0"/>
                <a:cs typeface="Century Gothic" charset="0"/>
                <a:sym typeface="Calibri"/>
              </a:rPr>
              <a:t>Think about “the what” and the “Why”</a:t>
            </a:r>
          </a:p>
          <a:p>
            <a:pPr marL="1028700" lvl="1" indent="-571500">
              <a:buFont typeface="Wingdings" pitchFamily="2" charset="2"/>
              <a:buChar char="§"/>
            </a:pPr>
            <a:r>
              <a:rPr lang="en-US" sz="2800">
                <a:solidFill>
                  <a:schemeClr val="dk1"/>
                </a:solidFill>
                <a:sym typeface="Calibri"/>
              </a:rPr>
              <a:t>Share with your group in order</a:t>
            </a:r>
            <a:endParaRPr lang="en-US" sz="2800"/>
          </a:p>
          <a:p>
            <a:pPr marL="571500" indent="-571500">
              <a:buFont typeface="Wingdings" charset="2"/>
              <a:buChar char="q"/>
            </a:pPr>
            <a:r>
              <a:rPr lang="en-US" sz="2800"/>
              <a:t>Be prepared to share whole group</a:t>
            </a:r>
          </a:p>
          <a:p>
            <a:pPr lvl="1"/>
            <a:endParaRPr lang="en-US" sz="3600"/>
          </a:p>
          <a:p>
            <a:endParaRPr lang="en-US" sz="800"/>
          </a:p>
          <a:p>
            <a:endParaRPr lang="en-US" sz="2800"/>
          </a:p>
        </p:txBody>
      </p:sp>
      <p:pic>
        <p:nvPicPr>
          <p:cNvPr id="5" name="image10.jpg" descr="../../../../Desktop/TRIADS2.jpg"/>
          <p:cNvPicPr/>
          <p:nvPr/>
        </p:nvPicPr>
        <p:blipFill>
          <a:blip r:embed="rId5"/>
          <a:srcRect/>
          <a:stretch>
            <a:fillRect/>
          </a:stretch>
        </p:blipFill>
        <p:spPr>
          <a:xfrm>
            <a:off x="10334147" y="4800287"/>
            <a:ext cx="1497329" cy="1373687"/>
          </a:xfrm>
          <a:prstGeom prst="rect">
            <a:avLst/>
          </a:prstGeom>
          <a:ln w="63500">
            <a:solidFill>
              <a:srgbClr val="99CB38"/>
            </a:solidFill>
            <a:prstDash val="solid"/>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1356" y="4800287"/>
            <a:ext cx="1612466" cy="1334200"/>
          </a:xfrm>
          <a:prstGeom prst="rect">
            <a:avLst/>
          </a:prstGeom>
        </p:spPr>
      </p:pic>
      <p:sp>
        <p:nvSpPr>
          <p:cNvPr id="9" name="Title 3"/>
          <p:cNvSpPr txBox="1">
            <a:spLocks/>
          </p:cNvSpPr>
          <p:nvPr/>
        </p:nvSpPr>
        <p:spPr>
          <a:xfrm>
            <a:off x="4878320" y="238958"/>
            <a:ext cx="6953156" cy="766851"/>
          </a:xfrm>
          <a:prstGeom prst="rect">
            <a:avLst/>
          </a:prstGeom>
          <a:solidFill>
            <a:srgbClr val="FF9300"/>
          </a:solidFill>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a:latin typeface="+mn-lt"/>
                <a:cs typeface="MS PGothic" charset="0"/>
              </a:rPr>
              <a:t>CA ELD Standards - Part II</a:t>
            </a:r>
          </a:p>
        </p:txBody>
      </p:sp>
      <p:sp>
        <p:nvSpPr>
          <p:cNvPr id="10" name="TextBox 9"/>
          <p:cNvSpPr txBox="1">
            <a:spLocks noChangeArrowheads="1"/>
          </p:cNvSpPr>
          <p:nvPr/>
        </p:nvSpPr>
        <p:spPr bwMode="auto">
          <a:xfrm>
            <a:off x="841476" y="2930114"/>
            <a:ext cx="348265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1600" b="1">
                <a:solidFill>
                  <a:srgbClr val="FF0000"/>
                </a:solidFill>
              </a:rPr>
              <a:t>Verb types/tenses to convey time</a:t>
            </a:r>
          </a:p>
        </p:txBody>
      </p:sp>
    </p:spTree>
    <p:extLst>
      <p:ext uri="{BB962C8B-B14F-4D97-AF65-F5344CB8AC3E}">
        <p14:creationId xmlns:p14="http://schemas.microsoft.com/office/powerpoint/2010/main" val="17059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p:cNvSpPr>
            <a:spLocks noGrp="1"/>
          </p:cNvSpPr>
          <p:nvPr>
            <p:ph type="ctrTitle" idx="4294967295"/>
          </p:nvPr>
        </p:nvSpPr>
        <p:spPr>
          <a:xfrm>
            <a:off x="0" y="1346200"/>
            <a:ext cx="4811713" cy="2379663"/>
          </a:xfrm>
        </p:spPr>
        <p:txBody>
          <a:bodyPr>
            <a:normAutofit fontScale="90000"/>
          </a:bodyPr>
          <a:lstStyle/>
          <a:p>
            <a:pPr algn="ctr" eaLnBrk="1" hangingPunct="1"/>
            <a:r>
              <a:rPr lang="en-US" sz="4425">
                <a:solidFill>
                  <a:schemeClr val="tx1"/>
                </a:solidFill>
                <a:latin typeface="Century Gothic" charset="0"/>
                <a:cs typeface="MS PGothic" charset="0"/>
              </a:rPr>
              <a:t>Proficiency Level Scaffolding</a:t>
            </a:r>
            <a:br>
              <a:rPr lang="en-US" sz="4425">
                <a:solidFill>
                  <a:schemeClr val="tx1"/>
                </a:solidFill>
                <a:latin typeface="Century Gothic" charset="0"/>
                <a:cs typeface="MS PGothic" charset="0"/>
              </a:rPr>
            </a:br>
            <a:br>
              <a:rPr lang="en-US" sz="4425">
                <a:solidFill>
                  <a:schemeClr val="tx1"/>
                </a:solidFill>
                <a:latin typeface="Century Gothic" charset="0"/>
                <a:cs typeface="MS PGothic" charset="0"/>
              </a:rPr>
            </a:br>
            <a:endParaRPr lang="en-US" sz="4425">
              <a:solidFill>
                <a:schemeClr val="tx1"/>
              </a:solidFill>
              <a:latin typeface="Century Gothic" charset="0"/>
              <a:cs typeface="MS PGothic" charset="0"/>
            </a:endParaRPr>
          </a:p>
        </p:txBody>
      </p:sp>
      <p:sp>
        <p:nvSpPr>
          <p:cNvPr id="3" name="TextBox 2"/>
          <p:cNvSpPr txBox="1"/>
          <p:nvPr/>
        </p:nvSpPr>
        <p:spPr>
          <a:xfrm>
            <a:off x="411261" y="2815091"/>
            <a:ext cx="2528752" cy="707886"/>
          </a:xfrm>
          <a:prstGeom prst="rect">
            <a:avLst/>
          </a:prstGeom>
          <a:solidFill>
            <a:schemeClr val="tx1"/>
          </a:solidFill>
        </p:spPr>
        <p:txBody>
          <a:bodyPr wrap="square" rtlCol="0">
            <a:spAutoFit/>
          </a:bodyPr>
          <a:lstStyle/>
          <a:p>
            <a:r>
              <a:rPr lang="en-US" sz="4000">
                <a:solidFill>
                  <a:schemeClr val="bg1"/>
                </a:solidFill>
              </a:rPr>
              <a:t>EMERGING</a:t>
            </a:r>
          </a:p>
        </p:txBody>
      </p:sp>
      <p:sp>
        <p:nvSpPr>
          <p:cNvPr id="7" name="TextBox 6"/>
          <p:cNvSpPr txBox="1"/>
          <p:nvPr/>
        </p:nvSpPr>
        <p:spPr>
          <a:xfrm>
            <a:off x="1491534" y="3677476"/>
            <a:ext cx="2896957" cy="707886"/>
          </a:xfrm>
          <a:prstGeom prst="rect">
            <a:avLst/>
          </a:prstGeom>
          <a:solidFill>
            <a:schemeClr val="tx1">
              <a:lumMod val="85000"/>
              <a:lumOff val="15000"/>
              <a:alpha val="76000"/>
            </a:schemeClr>
          </a:solidFill>
        </p:spPr>
        <p:txBody>
          <a:bodyPr wrap="square" rtlCol="0">
            <a:spAutoFit/>
          </a:bodyPr>
          <a:lstStyle/>
          <a:p>
            <a:pPr algn="ctr"/>
            <a:r>
              <a:rPr lang="en-US" sz="4000">
                <a:solidFill>
                  <a:schemeClr val="bg1"/>
                </a:solidFill>
              </a:rPr>
              <a:t>EXPANDING</a:t>
            </a:r>
          </a:p>
        </p:txBody>
      </p:sp>
      <p:sp>
        <p:nvSpPr>
          <p:cNvPr id="9" name="TextBox 8"/>
          <p:cNvSpPr txBox="1"/>
          <p:nvPr/>
        </p:nvSpPr>
        <p:spPr>
          <a:xfrm>
            <a:off x="2783399" y="4539861"/>
            <a:ext cx="2896957" cy="707886"/>
          </a:xfrm>
          <a:prstGeom prst="rect">
            <a:avLst/>
          </a:prstGeom>
          <a:solidFill>
            <a:schemeClr val="tx1">
              <a:lumMod val="75000"/>
              <a:lumOff val="25000"/>
              <a:alpha val="62000"/>
            </a:schemeClr>
          </a:solidFill>
        </p:spPr>
        <p:txBody>
          <a:bodyPr wrap="square" rtlCol="0">
            <a:spAutoFit/>
          </a:bodyPr>
          <a:lstStyle/>
          <a:p>
            <a:pPr algn="ctr"/>
            <a:r>
              <a:rPr lang="en-US" sz="4000">
                <a:solidFill>
                  <a:schemeClr val="bg1"/>
                </a:solidFill>
              </a:rPr>
              <a:t>BRIDGING</a:t>
            </a:r>
          </a:p>
        </p:txBody>
      </p:sp>
      <p:sp>
        <p:nvSpPr>
          <p:cNvPr id="8" name="Rectangle 7"/>
          <p:cNvSpPr/>
          <p:nvPr/>
        </p:nvSpPr>
        <p:spPr>
          <a:xfrm>
            <a:off x="9429424" y="1717295"/>
            <a:ext cx="2762576" cy="2862322"/>
          </a:xfrm>
          <a:prstGeom prst="rect">
            <a:avLst/>
          </a:prstGeom>
        </p:spPr>
        <p:txBody>
          <a:bodyPr wrap="square">
            <a:spAutoFit/>
          </a:bodyPr>
          <a:lstStyle/>
          <a:p>
            <a:pPr algn="ctr"/>
            <a:r>
              <a:rPr lang="en-US" sz="3600">
                <a:latin typeface="Century Gothic" charset="0"/>
                <a:cs typeface="MS PGothic" charset="0"/>
              </a:rPr>
              <a:t>Part II: Learning About How English Works</a:t>
            </a:r>
            <a:endParaRPr lang="en-US" sz="360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205" y="196683"/>
            <a:ext cx="3657559" cy="6024214"/>
          </a:xfrm>
          <a:prstGeom prst="rect">
            <a:avLst/>
          </a:prstGeom>
          <a:solidFill>
            <a:schemeClr val="bg1"/>
          </a:solidFill>
        </p:spPr>
      </p:pic>
    </p:spTree>
    <p:extLst>
      <p:ext uri="{BB962C8B-B14F-4D97-AF65-F5344CB8AC3E}">
        <p14:creationId xmlns:p14="http://schemas.microsoft.com/office/powerpoint/2010/main" val="661150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0.jpg" descr="../../../../Desktop/TRIADS2.jpg"/>
          <p:cNvPicPr/>
          <p:nvPr/>
        </p:nvPicPr>
        <p:blipFill>
          <a:blip r:embed="rId3"/>
          <a:srcRect/>
          <a:stretch>
            <a:fillRect/>
          </a:stretch>
        </p:blipFill>
        <p:spPr>
          <a:xfrm>
            <a:off x="6269715" y="224996"/>
            <a:ext cx="1231751" cy="1364771"/>
          </a:xfrm>
          <a:prstGeom prst="rect">
            <a:avLst/>
          </a:prstGeom>
          <a:ln w="63500">
            <a:solidFill>
              <a:srgbClr val="99CB38"/>
            </a:solidFill>
            <a:prstDash val="solid"/>
          </a:ln>
        </p:spPr>
      </p:pic>
      <p:sp>
        <p:nvSpPr>
          <p:cNvPr id="6" name="TextBox 5"/>
          <p:cNvSpPr txBox="1"/>
          <p:nvPr/>
        </p:nvSpPr>
        <p:spPr>
          <a:xfrm>
            <a:off x="3459134" y="5547138"/>
            <a:ext cx="3340250" cy="646331"/>
          </a:xfrm>
          <a:prstGeom prst="rect">
            <a:avLst/>
          </a:prstGeom>
          <a:solidFill>
            <a:srgbClr val="FFFF00"/>
          </a:solidFill>
        </p:spPr>
        <p:txBody>
          <a:bodyPr wrap="square" rtlCol="0">
            <a:spAutoFit/>
          </a:bodyPr>
          <a:lstStyle/>
          <a:p>
            <a:r>
              <a:rPr lang="en-US" sz="3600" b="1">
                <a:solidFill>
                  <a:srgbClr val="0070C0"/>
                </a:solidFill>
              </a:rPr>
              <a:t>Let’s Model</a:t>
            </a:r>
            <a:r>
              <a:rPr lang="mr-IN" sz="3600" b="1">
                <a:solidFill>
                  <a:srgbClr val="0070C0"/>
                </a:solidFill>
              </a:rPr>
              <a:t>…</a:t>
            </a:r>
            <a:r>
              <a:rPr lang="en-US" sz="3600" b="1">
                <a:solidFill>
                  <a:srgbClr val="0070C0"/>
                </a:solidFill>
              </a:rPr>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0684" y="168661"/>
            <a:ext cx="3695053" cy="6085969"/>
          </a:xfrm>
          <a:prstGeom prst="rect">
            <a:avLst/>
          </a:prstGeom>
          <a:solidFill>
            <a:schemeClr val="bg1"/>
          </a:solidFill>
          <a:ln w="38100">
            <a:solidFill>
              <a:schemeClr val="tx1"/>
            </a:solidFill>
          </a:ln>
        </p:spPr>
      </p:pic>
      <p:sp>
        <p:nvSpPr>
          <p:cNvPr id="9" name="Title 1"/>
          <p:cNvSpPr txBox="1">
            <a:spLocks/>
          </p:cNvSpPr>
          <p:nvPr/>
        </p:nvSpPr>
        <p:spPr>
          <a:xfrm>
            <a:off x="637459" y="140380"/>
            <a:ext cx="5391150" cy="1449387"/>
          </a:xfrm>
          <a:prstGeom prst="rect">
            <a:avLst/>
          </a:prstGeom>
          <a:solidFill>
            <a:schemeClr val="bg1">
              <a:lumMod val="85000"/>
            </a:schemeClr>
          </a:solidFill>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solidFill>
                  <a:schemeClr val="tx1"/>
                </a:solidFill>
                <a:latin typeface="Century Gothic" charset="0"/>
                <a:ea typeface="Century Gothic" charset="0"/>
                <a:cs typeface="Century Gothic" charset="0"/>
              </a:rPr>
              <a:t>Proficiency Level Scaffolding</a:t>
            </a:r>
          </a:p>
        </p:txBody>
      </p:sp>
      <p:sp>
        <p:nvSpPr>
          <p:cNvPr id="10" name="Rectangle 9"/>
          <p:cNvSpPr/>
          <p:nvPr/>
        </p:nvSpPr>
        <p:spPr>
          <a:xfrm>
            <a:off x="637459" y="1724553"/>
            <a:ext cx="4988425" cy="4122860"/>
          </a:xfrm>
          <a:prstGeom prst="rect">
            <a:avLst/>
          </a:prstGeom>
        </p:spPr>
        <p:txBody>
          <a:bodyPr wrap="square">
            <a:spAutoFit/>
          </a:bodyPr>
          <a:lstStyle/>
          <a:p>
            <a:pPr>
              <a:lnSpc>
                <a:spcPct val="120000"/>
              </a:lnSpc>
              <a:buFont typeface="Arial"/>
              <a:buChar char="•"/>
              <a:defRPr/>
            </a:pPr>
            <a:r>
              <a:rPr lang="en-US" b="1">
                <a:solidFill>
                  <a:prstClr val="black"/>
                </a:solidFill>
                <a:latin typeface="Century Gothic"/>
                <a:cs typeface="Century Gothic"/>
              </a:rPr>
              <a:t>Read</a:t>
            </a:r>
            <a:r>
              <a:rPr lang="en-US">
                <a:solidFill>
                  <a:prstClr val="black"/>
                </a:solidFill>
                <a:latin typeface="Century Gothic"/>
                <a:cs typeface="Century Gothic"/>
              </a:rPr>
              <a:t> each proficiency level with your triad</a:t>
            </a:r>
          </a:p>
          <a:p>
            <a:pPr>
              <a:lnSpc>
                <a:spcPct val="120000"/>
              </a:lnSpc>
              <a:buFont typeface="Arial"/>
              <a:buChar char="•"/>
              <a:defRPr/>
            </a:pPr>
            <a:endParaRPr lang="en-US">
              <a:solidFill>
                <a:prstClr val="black"/>
              </a:solidFill>
              <a:latin typeface="Century Gothic"/>
              <a:cs typeface="Century Gothic"/>
            </a:endParaRPr>
          </a:p>
          <a:p>
            <a:pPr>
              <a:lnSpc>
                <a:spcPct val="120000"/>
              </a:lnSpc>
              <a:buFont typeface="Arial"/>
              <a:buChar char="•"/>
              <a:defRPr/>
            </a:pPr>
            <a:r>
              <a:rPr lang="en-US" b="1">
                <a:solidFill>
                  <a:prstClr val="black"/>
                </a:solidFill>
                <a:latin typeface="Century Gothic"/>
                <a:cs typeface="Century Gothic"/>
              </a:rPr>
              <a:t>Highlight</a:t>
            </a:r>
            <a:r>
              <a:rPr lang="en-US">
                <a:solidFill>
                  <a:prstClr val="black"/>
                </a:solidFill>
                <a:latin typeface="Century Gothic"/>
                <a:cs typeface="Century Gothic"/>
              </a:rPr>
              <a:t> the essence of the standard for each Proficiency Level</a:t>
            </a:r>
          </a:p>
          <a:p>
            <a:pPr>
              <a:lnSpc>
                <a:spcPct val="120000"/>
              </a:lnSpc>
              <a:buFont typeface="Arial"/>
              <a:buChar char="•"/>
              <a:defRPr/>
            </a:pPr>
            <a:endParaRPr lang="en-US">
              <a:solidFill>
                <a:prstClr val="black"/>
              </a:solidFill>
              <a:latin typeface="Century Gothic"/>
              <a:cs typeface="Century Gothic"/>
            </a:endParaRPr>
          </a:p>
          <a:p>
            <a:pPr>
              <a:lnSpc>
                <a:spcPct val="120000"/>
              </a:lnSpc>
              <a:buFont typeface="Arial"/>
              <a:buChar char="•"/>
              <a:defRPr/>
            </a:pPr>
            <a:r>
              <a:rPr lang="en-US" b="1">
                <a:solidFill>
                  <a:prstClr val="black"/>
                </a:solidFill>
                <a:latin typeface="Century Gothic"/>
                <a:cs typeface="Century Gothic"/>
              </a:rPr>
              <a:t>Agree Upon and Underline</a:t>
            </a:r>
            <a:r>
              <a:rPr lang="en-US">
                <a:solidFill>
                  <a:prstClr val="black"/>
                </a:solidFill>
                <a:latin typeface="Century Gothic"/>
                <a:cs typeface="Century Gothic"/>
              </a:rPr>
              <a:t> the differences within each proficiency level</a:t>
            </a:r>
          </a:p>
          <a:p>
            <a:pPr>
              <a:lnSpc>
                <a:spcPct val="120000"/>
              </a:lnSpc>
              <a:buFont typeface="Arial"/>
              <a:buChar char="•"/>
              <a:defRPr/>
            </a:pPr>
            <a:endParaRPr lang="en-US">
              <a:solidFill>
                <a:prstClr val="black"/>
              </a:solidFill>
              <a:latin typeface="Century Gothic"/>
              <a:cs typeface="Century Gothic"/>
            </a:endParaRPr>
          </a:p>
          <a:p>
            <a:pPr>
              <a:lnSpc>
                <a:spcPct val="120000"/>
              </a:lnSpc>
              <a:buFont typeface="Arial"/>
              <a:buChar char="•"/>
              <a:defRPr/>
            </a:pPr>
            <a:endParaRPr lang="en-US" sz="400">
              <a:solidFill>
                <a:prstClr val="black"/>
              </a:solidFill>
              <a:latin typeface="Century Gothic"/>
              <a:cs typeface="Century Gothic"/>
            </a:endParaRPr>
          </a:p>
          <a:p>
            <a:pPr>
              <a:lnSpc>
                <a:spcPct val="120000"/>
              </a:lnSpc>
              <a:buFont typeface="Arial"/>
              <a:buChar char="•"/>
              <a:defRPr/>
            </a:pPr>
            <a:r>
              <a:rPr lang="en-US" b="1">
                <a:solidFill>
                  <a:prstClr val="black"/>
                </a:solidFill>
                <a:latin typeface="Century Gothic"/>
                <a:cs typeface="Century Gothic"/>
              </a:rPr>
              <a:t>Write </a:t>
            </a:r>
            <a:r>
              <a:rPr lang="en-US">
                <a:solidFill>
                  <a:prstClr val="black"/>
                </a:solidFill>
                <a:latin typeface="Century Gothic"/>
                <a:cs typeface="Century Gothic"/>
              </a:rPr>
              <a:t>a short phrase (3-4 words) that captures the difference between each proficiency level</a:t>
            </a:r>
            <a:endParaRPr lang="en-US" b="1">
              <a:solidFill>
                <a:prstClr val="black"/>
              </a:solidFill>
              <a:latin typeface="Century Gothic"/>
              <a:cs typeface="Century Gothic"/>
            </a:endParaRPr>
          </a:p>
        </p:txBody>
      </p:sp>
    </p:spTree>
    <p:extLst>
      <p:ext uri="{BB962C8B-B14F-4D97-AF65-F5344CB8AC3E}">
        <p14:creationId xmlns:p14="http://schemas.microsoft.com/office/powerpoint/2010/main" val="345662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40" y="1478190"/>
            <a:ext cx="11685062" cy="2791609"/>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33040" y="1478190"/>
            <a:ext cx="11685062" cy="2774416"/>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55272" y="2976569"/>
            <a:ext cx="1100882" cy="251143"/>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92091" y="2392173"/>
            <a:ext cx="950645" cy="283106"/>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04810" y="3469441"/>
            <a:ext cx="1060714" cy="239904"/>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012420" y="2082200"/>
            <a:ext cx="420559" cy="247324"/>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506116" y="2424079"/>
            <a:ext cx="530891" cy="179188"/>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430477" y="2143250"/>
            <a:ext cx="965497" cy="209391"/>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616963" y="2695597"/>
            <a:ext cx="1044096" cy="187986"/>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878322" y="3250847"/>
            <a:ext cx="1104311" cy="218594"/>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429935" y="3507750"/>
            <a:ext cx="1216672" cy="209236"/>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840327" y="2977005"/>
            <a:ext cx="1052087" cy="157007"/>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2084221" y="684028"/>
            <a:ext cx="7512211" cy="43079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a:latin typeface="Century Gothic" charset="0"/>
                <a:cs typeface="Century Gothic" charset="0"/>
              </a:rPr>
              <a:t>Model the Process</a:t>
            </a:r>
          </a:p>
        </p:txBody>
      </p:sp>
      <p:sp>
        <p:nvSpPr>
          <p:cNvPr id="31" name="TextBox 30">
            <a:extLst>
              <a:ext uri="{FF2B5EF4-FFF2-40B4-BE49-F238E27FC236}">
                <a16:creationId xmlns:a16="http://schemas.microsoft.com/office/drawing/2014/main" id="{09AEB1DE-BD40-A54F-9DDF-D7A861204FD2}"/>
              </a:ext>
            </a:extLst>
          </p:cNvPr>
          <p:cNvSpPr txBox="1"/>
          <p:nvPr/>
        </p:nvSpPr>
        <p:spPr>
          <a:xfrm>
            <a:off x="2741727" y="4536792"/>
            <a:ext cx="6953156" cy="1200329"/>
          </a:xfrm>
          <a:prstGeom prst="rect">
            <a:avLst/>
          </a:prstGeom>
          <a:solidFill>
            <a:srgbClr val="FFFF00"/>
          </a:solidFill>
        </p:spPr>
        <p:txBody>
          <a:bodyPr wrap="square" rtlCol="0">
            <a:spAutoFit/>
          </a:bodyPr>
          <a:lstStyle/>
          <a:p>
            <a:pPr algn="ctr"/>
            <a:r>
              <a:rPr lang="en-US" sz="3200" b="1"/>
              <a:t>Highlight</a:t>
            </a:r>
            <a:r>
              <a:rPr lang="en-US" sz="3200"/>
              <a:t> the essence your triad agrees upon for all levels</a:t>
            </a:r>
          </a:p>
          <a:p>
            <a:endParaRPr lang="en-US" sz="800"/>
          </a:p>
        </p:txBody>
      </p:sp>
    </p:spTree>
    <p:extLst>
      <p:ext uri="{BB962C8B-B14F-4D97-AF65-F5344CB8AC3E}">
        <p14:creationId xmlns:p14="http://schemas.microsoft.com/office/powerpoint/2010/main" val="189621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40" y="1478190"/>
            <a:ext cx="11685062" cy="2791609"/>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33040" y="1478190"/>
            <a:ext cx="11685062" cy="2774416"/>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753033" y="2352641"/>
            <a:ext cx="96356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405699" y="4000971"/>
            <a:ext cx="1197073" cy="509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533071" y="2348434"/>
            <a:ext cx="681961" cy="420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165624" y="3984796"/>
            <a:ext cx="980700" cy="514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73065" y="2352641"/>
            <a:ext cx="1477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874051" y="3996968"/>
            <a:ext cx="121784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055272" y="2976569"/>
            <a:ext cx="1100882" cy="251143"/>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92091" y="2392173"/>
            <a:ext cx="950645" cy="283106"/>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04810" y="3469441"/>
            <a:ext cx="1060714" cy="239904"/>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012420" y="2082200"/>
            <a:ext cx="420559" cy="247324"/>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506116" y="2424079"/>
            <a:ext cx="530891" cy="179188"/>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430477" y="2143250"/>
            <a:ext cx="965497" cy="209391"/>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616963" y="2695597"/>
            <a:ext cx="1044096" cy="187986"/>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878322" y="3250847"/>
            <a:ext cx="1104311" cy="218594"/>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429935" y="3507750"/>
            <a:ext cx="1216672" cy="209236"/>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840327" y="2977005"/>
            <a:ext cx="1052087" cy="157007"/>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2"/>
          <p:cNvSpPr txBox="1">
            <a:spLocks/>
          </p:cNvSpPr>
          <p:nvPr/>
        </p:nvSpPr>
        <p:spPr>
          <a:xfrm>
            <a:off x="2084221" y="684028"/>
            <a:ext cx="7512211" cy="43079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a:latin typeface="Century Gothic" charset="0"/>
                <a:cs typeface="Century Gothic" charset="0"/>
              </a:rPr>
              <a:t>Model the Process</a:t>
            </a:r>
          </a:p>
        </p:txBody>
      </p:sp>
      <p:cxnSp>
        <p:nvCxnSpPr>
          <p:cNvPr id="30" name="Straight Connector 29"/>
          <p:cNvCxnSpPr/>
          <p:nvPr/>
        </p:nvCxnSpPr>
        <p:spPr>
          <a:xfrm>
            <a:off x="2110383" y="4255180"/>
            <a:ext cx="1035941" cy="1461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DF2376B-8909-2447-B203-29B68D0D2E03}"/>
              </a:ext>
            </a:extLst>
          </p:cNvPr>
          <p:cNvSpPr txBox="1"/>
          <p:nvPr/>
        </p:nvSpPr>
        <p:spPr>
          <a:xfrm>
            <a:off x="2589326" y="4613187"/>
            <a:ext cx="7673269" cy="1077218"/>
          </a:xfrm>
          <a:prstGeom prst="rect">
            <a:avLst/>
          </a:prstGeom>
          <a:solidFill>
            <a:schemeClr val="accent1"/>
          </a:solidFill>
          <a:ln>
            <a:noFill/>
          </a:ln>
        </p:spPr>
        <p:txBody>
          <a:bodyPr wrap="square" rtlCol="0">
            <a:spAutoFit/>
          </a:bodyPr>
          <a:lstStyle/>
          <a:p>
            <a:pPr algn="ctr"/>
            <a:r>
              <a:rPr lang="en-US" sz="3200" b="1">
                <a:solidFill>
                  <a:prstClr val="black"/>
                </a:solidFill>
                <a:cs typeface="Century Gothic"/>
              </a:rPr>
              <a:t>Agree Upon and Underline</a:t>
            </a:r>
            <a:r>
              <a:rPr lang="en-US" sz="3200">
                <a:solidFill>
                  <a:prstClr val="black"/>
                </a:solidFill>
                <a:cs typeface="Century Gothic"/>
              </a:rPr>
              <a:t> the student output differences for each proficiency level</a:t>
            </a:r>
          </a:p>
        </p:txBody>
      </p:sp>
    </p:spTree>
    <p:extLst>
      <p:ext uri="{BB962C8B-B14F-4D97-AF65-F5344CB8AC3E}">
        <p14:creationId xmlns:p14="http://schemas.microsoft.com/office/powerpoint/2010/main" val="299192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616FFF-F0FD-9744-842A-0E16F3EA043A}"/>
              </a:ext>
            </a:extLst>
          </p:cNvPr>
          <p:cNvPicPr>
            <a:picLocks noChangeAspect="1"/>
          </p:cNvPicPr>
          <p:nvPr/>
        </p:nvPicPr>
        <p:blipFill>
          <a:blip r:embed="rId3"/>
          <a:stretch>
            <a:fillRect/>
          </a:stretch>
        </p:blipFill>
        <p:spPr>
          <a:xfrm>
            <a:off x="1163307" y="980587"/>
            <a:ext cx="10499742" cy="4928755"/>
          </a:xfrm>
          <a:prstGeom prst="rect">
            <a:avLst/>
          </a:prstGeom>
        </p:spPr>
      </p:pic>
      <p:sp>
        <p:nvSpPr>
          <p:cNvPr id="3" name="Shape 378"/>
          <p:cNvSpPr txBox="1"/>
          <p:nvPr/>
        </p:nvSpPr>
        <p:spPr>
          <a:xfrm>
            <a:off x="2444556" y="1167167"/>
            <a:ext cx="6339416" cy="430355"/>
          </a:xfrm>
          <a:prstGeom prst="rect">
            <a:avLst/>
          </a:prstGeom>
          <a:noFill/>
          <a:ln>
            <a:noFill/>
          </a:ln>
        </p:spPr>
        <p:txBody>
          <a:bodyPr lIns="91425" tIns="45700" rIns="91425" bIns="45700" anchor="t" anchorCtr="0">
            <a:noAutofit/>
          </a:bodyPr>
          <a:lstStyle/>
          <a:p>
            <a:pPr>
              <a:buClr>
                <a:schemeClr val="dk1"/>
              </a:buClr>
              <a:buSzPct val="25000"/>
            </a:pPr>
            <a:r>
              <a:rPr lang="en-US" sz="3200" b="1">
                <a:solidFill>
                  <a:srgbClr val="FF0000"/>
                </a:solidFill>
                <a:latin typeface="Calibri"/>
                <a:ea typeface="Calibri"/>
                <a:cs typeface="Calibri"/>
                <a:sym typeface="Calibri"/>
              </a:rPr>
              <a:t>Verbs types/tenses convey time</a:t>
            </a:r>
          </a:p>
        </p:txBody>
      </p:sp>
      <p:sp>
        <p:nvSpPr>
          <p:cNvPr id="5" name="Shape 378"/>
          <p:cNvSpPr txBox="1"/>
          <p:nvPr/>
        </p:nvSpPr>
        <p:spPr>
          <a:xfrm>
            <a:off x="2918034" y="1827606"/>
            <a:ext cx="2393949" cy="998721"/>
          </a:xfrm>
          <a:prstGeom prst="rect">
            <a:avLst/>
          </a:prstGeom>
          <a:noFill/>
          <a:ln>
            <a:noFill/>
          </a:ln>
        </p:spPr>
        <p:txBody>
          <a:bodyPr lIns="91425" tIns="45700" rIns="91425" bIns="45700" anchor="t" anchorCtr="0">
            <a:noAutofit/>
          </a:bodyPr>
          <a:lstStyle/>
          <a:p>
            <a:pPr>
              <a:buClr>
                <a:schemeClr val="dk1"/>
              </a:buClr>
              <a:buSzPct val="25000"/>
            </a:pPr>
            <a:r>
              <a:rPr lang="en-US" sz="2000" b="1">
                <a:solidFill>
                  <a:srgbClr val="FF0000"/>
                </a:solidFill>
                <a:latin typeface="Calibri"/>
                <a:ea typeface="Calibri"/>
                <a:cs typeface="Calibri"/>
                <a:sym typeface="Calibri"/>
              </a:rPr>
              <a:t>Frequently used (e.g., simple past) </a:t>
            </a:r>
          </a:p>
        </p:txBody>
      </p:sp>
      <p:sp>
        <p:nvSpPr>
          <p:cNvPr id="6" name="Shape 378"/>
          <p:cNvSpPr txBox="1"/>
          <p:nvPr/>
        </p:nvSpPr>
        <p:spPr>
          <a:xfrm>
            <a:off x="5945170" y="1827606"/>
            <a:ext cx="2730346" cy="587641"/>
          </a:xfrm>
          <a:prstGeom prst="rect">
            <a:avLst/>
          </a:prstGeom>
          <a:noFill/>
          <a:ln>
            <a:noFill/>
          </a:ln>
        </p:spPr>
        <p:txBody>
          <a:bodyPr lIns="91425" tIns="45700" rIns="91425" bIns="45700" anchor="t" anchorCtr="0">
            <a:noAutofit/>
          </a:bodyPr>
          <a:lstStyle/>
          <a:p>
            <a:pPr>
              <a:buClr>
                <a:schemeClr val="dk1"/>
              </a:buClr>
              <a:buSzPct val="25000"/>
            </a:pPr>
            <a:r>
              <a:rPr lang="en-US" sz="2000" b="1">
                <a:solidFill>
                  <a:srgbClr val="FF0000"/>
                </a:solidFill>
                <a:latin typeface="Calibri"/>
                <a:ea typeface="Calibri"/>
                <a:cs typeface="Calibri"/>
                <a:sym typeface="Calibri"/>
              </a:rPr>
              <a:t>Growing number (e.g., simple present) </a:t>
            </a:r>
          </a:p>
        </p:txBody>
      </p:sp>
      <p:sp>
        <p:nvSpPr>
          <p:cNvPr id="7" name="Shape 378"/>
          <p:cNvSpPr txBox="1"/>
          <p:nvPr/>
        </p:nvSpPr>
        <p:spPr>
          <a:xfrm>
            <a:off x="9308703" y="1827606"/>
            <a:ext cx="2542345" cy="998721"/>
          </a:xfrm>
          <a:prstGeom prst="rect">
            <a:avLst/>
          </a:prstGeom>
          <a:noFill/>
          <a:ln>
            <a:noFill/>
          </a:ln>
        </p:spPr>
        <p:txBody>
          <a:bodyPr lIns="91425" tIns="45700" rIns="91425" bIns="45700" anchor="t" anchorCtr="0">
            <a:noAutofit/>
          </a:bodyPr>
          <a:lstStyle/>
          <a:p>
            <a:pPr>
              <a:buClr>
                <a:schemeClr val="dk1"/>
              </a:buClr>
              <a:buSzPct val="25000"/>
            </a:pPr>
            <a:r>
              <a:rPr lang="en-US" sz="2000" b="1">
                <a:solidFill>
                  <a:srgbClr val="FF0000"/>
                </a:solidFill>
                <a:latin typeface="Calibri"/>
                <a:ea typeface="Calibri"/>
                <a:cs typeface="Calibri"/>
                <a:sym typeface="Calibri"/>
              </a:rPr>
              <a:t>Variety of (e.g., simple future) </a:t>
            </a:r>
          </a:p>
        </p:txBody>
      </p:sp>
      <p:sp>
        <p:nvSpPr>
          <p:cNvPr id="8" name="Title 2"/>
          <p:cNvSpPr txBox="1">
            <a:spLocks/>
          </p:cNvSpPr>
          <p:nvPr/>
        </p:nvSpPr>
        <p:spPr>
          <a:xfrm>
            <a:off x="2657072" y="319705"/>
            <a:ext cx="7512211" cy="43079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b="1">
                <a:latin typeface="Century Gothic" charset="0"/>
                <a:cs typeface="Century Gothic" charset="0"/>
              </a:rPr>
              <a:t>Model the Process</a:t>
            </a:r>
          </a:p>
        </p:txBody>
      </p:sp>
    </p:spTree>
    <p:extLst>
      <p:ext uri="{BB962C8B-B14F-4D97-AF65-F5344CB8AC3E}">
        <p14:creationId xmlns:p14="http://schemas.microsoft.com/office/powerpoint/2010/main" val="252920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835A90-7D36-0E4E-8FC9-DCD9DA7D944A}"/>
              </a:ext>
            </a:extLst>
          </p:cNvPr>
          <p:cNvPicPr>
            <a:picLocks noChangeAspect="1"/>
          </p:cNvPicPr>
          <p:nvPr/>
        </p:nvPicPr>
        <p:blipFill>
          <a:blip r:embed="rId3"/>
          <a:stretch>
            <a:fillRect/>
          </a:stretch>
        </p:blipFill>
        <p:spPr>
          <a:xfrm>
            <a:off x="498169" y="599702"/>
            <a:ext cx="4994864" cy="6463941"/>
          </a:xfrm>
          <a:prstGeom prst="rect">
            <a:avLst/>
          </a:prstGeom>
        </p:spPr>
      </p:pic>
      <p:sp>
        <p:nvSpPr>
          <p:cNvPr id="8" name="Shape 378"/>
          <p:cNvSpPr txBox="1"/>
          <p:nvPr/>
        </p:nvSpPr>
        <p:spPr>
          <a:xfrm>
            <a:off x="1521896" y="2625477"/>
            <a:ext cx="4861435" cy="453330"/>
          </a:xfrm>
          <a:prstGeom prst="rect">
            <a:avLst/>
          </a:prstGeom>
          <a:noFill/>
          <a:ln>
            <a:noFill/>
          </a:ln>
        </p:spPr>
        <p:txBody>
          <a:bodyPr lIns="91425" tIns="45700" rIns="91425" bIns="45700" anchor="t" anchorCtr="0">
            <a:noAutofit/>
          </a:bodyPr>
          <a:lstStyle/>
          <a:p>
            <a:pPr>
              <a:buClr>
                <a:schemeClr val="dk1"/>
              </a:buClr>
              <a:buSzPct val="25000"/>
            </a:pPr>
            <a:r>
              <a:rPr lang="en-US" sz="2000" b="1">
                <a:solidFill>
                  <a:srgbClr val="FF0000"/>
                </a:solidFill>
                <a:latin typeface="Calibri"/>
                <a:ea typeface="Calibri"/>
                <a:cs typeface="Calibri"/>
                <a:sym typeface="Calibri"/>
              </a:rPr>
              <a:t>Verbs types/tenses convey time</a:t>
            </a:r>
          </a:p>
        </p:txBody>
      </p:sp>
      <p:sp>
        <p:nvSpPr>
          <p:cNvPr id="9" name="Shape 378"/>
          <p:cNvSpPr txBox="1"/>
          <p:nvPr/>
        </p:nvSpPr>
        <p:spPr>
          <a:xfrm>
            <a:off x="1521896" y="2993983"/>
            <a:ext cx="1220767" cy="619013"/>
          </a:xfrm>
          <a:prstGeom prst="rect">
            <a:avLst/>
          </a:prstGeom>
          <a:noFill/>
          <a:ln>
            <a:noFill/>
          </a:ln>
        </p:spPr>
        <p:txBody>
          <a:bodyPr lIns="91425" tIns="45700" rIns="91425" bIns="45700" anchor="t" anchorCtr="0">
            <a:noAutofit/>
          </a:bodyPr>
          <a:lstStyle/>
          <a:p>
            <a:pPr>
              <a:buClr>
                <a:schemeClr val="dk1"/>
              </a:buClr>
              <a:buSzPct val="25000"/>
            </a:pPr>
            <a:r>
              <a:rPr lang="en-US" sz="1000" b="1">
                <a:solidFill>
                  <a:srgbClr val="FF0000"/>
                </a:solidFill>
                <a:latin typeface="Calibri"/>
                <a:ea typeface="Calibri"/>
                <a:cs typeface="Calibri"/>
                <a:sym typeface="Calibri"/>
              </a:rPr>
              <a:t>Frequently used (e.g., simple past) </a:t>
            </a:r>
          </a:p>
        </p:txBody>
      </p:sp>
      <p:sp>
        <p:nvSpPr>
          <p:cNvPr id="10" name="Shape 378"/>
          <p:cNvSpPr txBox="1"/>
          <p:nvPr/>
        </p:nvSpPr>
        <p:spPr>
          <a:xfrm>
            <a:off x="2748213" y="2993983"/>
            <a:ext cx="1345776" cy="619013"/>
          </a:xfrm>
          <a:prstGeom prst="rect">
            <a:avLst/>
          </a:prstGeom>
          <a:noFill/>
          <a:ln>
            <a:noFill/>
          </a:ln>
        </p:spPr>
        <p:txBody>
          <a:bodyPr lIns="91425" tIns="45700" rIns="91425" bIns="45700" anchor="t" anchorCtr="0">
            <a:noAutofit/>
          </a:bodyPr>
          <a:lstStyle/>
          <a:p>
            <a:pPr>
              <a:buClr>
                <a:schemeClr val="dk1"/>
              </a:buClr>
              <a:buSzPct val="25000"/>
            </a:pPr>
            <a:r>
              <a:rPr lang="en-US" sz="1000" b="1">
                <a:solidFill>
                  <a:srgbClr val="FF0000"/>
                </a:solidFill>
                <a:latin typeface="Calibri"/>
                <a:ea typeface="Calibri"/>
                <a:cs typeface="Calibri"/>
                <a:sym typeface="Calibri"/>
              </a:rPr>
              <a:t>Growing number (e.g., simple present) </a:t>
            </a:r>
          </a:p>
        </p:txBody>
      </p:sp>
      <p:sp>
        <p:nvSpPr>
          <p:cNvPr id="11" name="Shape 378"/>
          <p:cNvSpPr txBox="1"/>
          <p:nvPr/>
        </p:nvSpPr>
        <p:spPr>
          <a:xfrm>
            <a:off x="4200472" y="2995996"/>
            <a:ext cx="1304057" cy="619013"/>
          </a:xfrm>
          <a:prstGeom prst="rect">
            <a:avLst/>
          </a:prstGeom>
          <a:noFill/>
          <a:ln>
            <a:noFill/>
          </a:ln>
        </p:spPr>
        <p:txBody>
          <a:bodyPr lIns="91425" tIns="45700" rIns="91425" bIns="45700" anchor="t" anchorCtr="0">
            <a:noAutofit/>
          </a:bodyPr>
          <a:lstStyle/>
          <a:p>
            <a:pPr>
              <a:buClr>
                <a:schemeClr val="dk1"/>
              </a:buClr>
              <a:buSzPct val="25000"/>
            </a:pPr>
            <a:r>
              <a:rPr lang="en-US" sz="1000" b="1">
                <a:solidFill>
                  <a:srgbClr val="FF0000"/>
                </a:solidFill>
                <a:latin typeface="Calibri"/>
                <a:ea typeface="Calibri"/>
                <a:cs typeface="Calibri"/>
                <a:sym typeface="Calibri"/>
              </a:rPr>
              <a:t>Variety of (e.g., simple future) </a:t>
            </a:r>
          </a:p>
        </p:txBody>
      </p:sp>
      <p:sp>
        <p:nvSpPr>
          <p:cNvPr id="12" name="Title 3"/>
          <p:cNvSpPr txBox="1">
            <a:spLocks/>
          </p:cNvSpPr>
          <p:nvPr/>
        </p:nvSpPr>
        <p:spPr>
          <a:xfrm>
            <a:off x="196273" y="111353"/>
            <a:ext cx="6378755" cy="676049"/>
          </a:xfrm>
          <a:prstGeom prst="rect">
            <a:avLst/>
          </a:prstGeom>
          <a:solidFill>
            <a:schemeClr val="bg1">
              <a:lumMod val="75000"/>
            </a:schemeClr>
          </a:solidFill>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a:latin typeface="+mn-lt"/>
                <a:cs typeface="MS PGothic" charset="0"/>
              </a:rPr>
              <a:t>CA ELD Standards - Part II</a:t>
            </a:r>
          </a:p>
        </p:txBody>
      </p:sp>
      <p:pic>
        <p:nvPicPr>
          <p:cNvPr id="15" name="Picture 14"/>
          <p:cNvPicPr>
            <a:picLocks noChangeAspect="1"/>
          </p:cNvPicPr>
          <p:nvPr/>
        </p:nvPicPr>
        <p:blipFill>
          <a:blip r:embed="rId4"/>
          <a:stretch>
            <a:fillRect/>
          </a:stretch>
        </p:blipFill>
        <p:spPr>
          <a:xfrm>
            <a:off x="8367956" y="-223915"/>
            <a:ext cx="1883804" cy="1883804"/>
          </a:xfrm>
          <a:prstGeom prst="rect">
            <a:avLst/>
          </a:prstGeom>
        </p:spPr>
      </p:pic>
      <p:sp>
        <p:nvSpPr>
          <p:cNvPr id="16" name="Rectangle 15"/>
          <p:cNvSpPr/>
          <p:nvPr/>
        </p:nvSpPr>
        <p:spPr>
          <a:xfrm>
            <a:off x="5474804" y="1378006"/>
            <a:ext cx="6526696" cy="5090624"/>
          </a:xfrm>
          <a:prstGeom prst="rect">
            <a:avLst/>
          </a:prstGeom>
        </p:spPr>
        <p:txBody>
          <a:bodyPr wrap="square">
            <a:spAutoFit/>
          </a:bodyPr>
          <a:lstStyle/>
          <a:p>
            <a:pPr>
              <a:lnSpc>
                <a:spcPct val="120000"/>
              </a:lnSpc>
              <a:buFont typeface="Arial"/>
              <a:buChar char="•"/>
              <a:defRPr/>
            </a:pPr>
            <a:r>
              <a:rPr lang="en-US" sz="2400" b="1">
                <a:solidFill>
                  <a:prstClr val="black"/>
                </a:solidFill>
                <a:latin typeface="Century Gothic"/>
                <a:cs typeface="Century Gothic"/>
              </a:rPr>
              <a:t>Read</a:t>
            </a:r>
            <a:r>
              <a:rPr lang="en-US" sz="2400">
                <a:solidFill>
                  <a:prstClr val="black"/>
                </a:solidFill>
                <a:latin typeface="Century Gothic"/>
                <a:cs typeface="Century Gothic"/>
              </a:rPr>
              <a:t> each proficiency level with your triad</a:t>
            </a:r>
          </a:p>
          <a:p>
            <a:pPr>
              <a:defRPr/>
            </a:pPr>
            <a:endParaRPr lang="en-US" sz="800">
              <a:solidFill>
                <a:prstClr val="black"/>
              </a:solidFill>
              <a:latin typeface="Century Gothic"/>
              <a:cs typeface="Century Gothic"/>
            </a:endParaRPr>
          </a:p>
          <a:p>
            <a:pPr>
              <a:lnSpc>
                <a:spcPct val="120000"/>
              </a:lnSpc>
              <a:buFont typeface="Arial"/>
              <a:buChar char="•"/>
              <a:defRPr/>
            </a:pPr>
            <a:r>
              <a:rPr lang="en-US" sz="2400" b="1">
                <a:solidFill>
                  <a:prstClr val="black"/>
                </a:solidFill>
                <a:latin typeface="Century Gothic"/>
                <a:cs typeface="Century Gothic"/>
              </a:rPr>
              <a:t>Highlight</a:t>
            </a:r>
            <a:r>
              <a:rPr lang="en-US" sz="2400">
                <a:solidFill>
                  <a:prstClr val="black"/>
                </a:solidFill>
                <a:latin typeface="Century Gothic"/>
                <a:cs typeface="Century Gothic"/>
              </a:rPr>
              <a:t> the essence of the standard for each Proficiency Level</a:t>
            </a:r>
          </a:p>
          <a:p>
            <a:pPr>
              <a:lnSpc>
                <a:spcPct val="120000"/>
              </a:lnSpc>
              <a:defRPr/>
            </a:pPr>
            <a:endParaRPr lang="en-US" sz="800">
              <a:solidFill>
                <a:prstClr val="black"/>
              </a:solidFill>
              <a:latin typeface="Century Gothic"/>
              <a:cs typeface="Century Gothic"/>
            </a:endParaRPr>
          </a:p>
          <a:p>
            <a:pPr>
              <a:lnSpc>
                <a:spcPct val="120000"/>
              </a:lnSpc>
              <a:buFont typeface="Arial"/>
              <a:buChar char="•"/>
              <a:defRPr/>
            </a:pPr>
            <a:r>
              <a:rPr lang="en-US" sz="2400" b="1">
                <a:solidFill>
                  <a:prstClr val="black"/>
                </a:solidFill>
                <a:latin typeface="Century Gothic"/>
                <a:cs typeface="Century Gothic"/>
              </a:rPr>
              <a:t>Agree Upon and Underline</a:t>
            </a:r>
            <a:r>
              <a:rPr lang="en-US" sz="2400">
                <a:solidFill>
                  <a:prstClr val="black"/>
                </a:solidFill>
                <a:latin typeface="Century Gothic"/>
                <a:cs typeface="Century Gothic"/>
              </a:rPr>
              <a:t> the differences within each proficiency level</a:t>
            </a:r>
          </a:p>
          <a:p>
            <a:pPr>
              <a:lnSpc>
                <a:spcPct val="120000"/>
              </a:lnSpc>
              <a:defRPr/>
            </a:pPr>
            <a:endParaRPr lang="en-US" sz="800">
              <a:solidFill>
                <a:prstClr val="black"/>
              </a:solidFill>
              <a:latin typeface="Century Gothic"/>
              <a:cs typeface="Century Gothic"/>
            </a:endParaRPr>
          </a:p>
          <a:p>
            <a:pPr>
              <a:lnSpc>
                <a:spcPct val="120000"/>
              </a:lnSpc>
              <a:buFont typeface="Arial"/>
              <a:buChar char="•"/>
              <a:defRPr/>
            </a:pPr>
            <a:r>
              <a:rPr lang="en-US" sz="2400" b="1">
                <a:solidFill>
                  <a:prstClr val="black"/>
                </a:solidFill>
                <a:latin typeface="Century Gothic"/>
                <a:cs typeface="Century Gothic"/>
              </a:rPr>
              <a:t>Write </a:t>
            </a:r>
            <a:r>
              <a:rPr lang="en-US" sz="2400">
                <a:solidFill>
                  <a:prstClr val="black"/>
                </a:solidFill>
                <a:latin typeface="Century Gothic"/>
                <a:cs typeface="Century Gothic"/>
              </a:rPr>
              <a:t>a short phrase (3-4 words) that captures the difference between each proficiency level</a:t>
            </a:r>
            <a:endParaRPr lang="en-US" sz="800">
              <a:solidFill>
                <a:prstClr val="black"/>
              </a:solidFill>
              <a:latin typeface="Century Gothic"/>
              <a:cs typeface="Century Gothic"/>
            </a:endParaRPr>
          </a:p>
          <a:p>
            <a:pPr>
              <a:lnSpc>
                <a:spcPct val="120000"/>
              </a:lnSpc>
              <a:defRPr/>
            </a:pPr>
            <a:endParaRPr lang="en-US" sz="800">
              <a:solidFill>
                <a:prstClr val="black"/>
              </a:solidFill>
              <a:latin typeface="Century Gothic"/>
              <a:cs typeface="Century Gothic"/>
            </a:endParaRPr>
          </a:p>
          <a:p>
            <a:pPr>
              <a:lnSpc>
                <a:spcPct val="120000"/>
              </a:lnSpc>
              <a:buFont typeface="Arial"/>
              <a:buChar char="•"/>
              <a:defRPr/>
            </a:pPr>
            <a:r>
              <a:rPr lang="en-US" sz="2400" b="1">
                <a:solidFill>
                  <a:prstClr val="black"/>
                </a:solidFill>
                <a:latin typeface="Century Gothic"/>
                <a:cs typeface="Century Gothic"/>
              </a:rPr>
              <a:t>Be prepared to share whole group</a:t>
            </a:r>
          </a:p>
        </p:txBody>
      </p:sp>
    </p:spTree>
    <p:extLst>
      <p:ext uri="{BB962C8B-B14F-4D97-AF65-F5344CB8AC3E}">
        <p14:creationId xmlns:p14="http://schemas.microsoft.com/office/powerpoint/2010/main" val="3808602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01782" y="1779519"/>
            <a:ext cx="8645236" cy="3565525"/>
          </a:xfrm>
        </p:spPr>
        <p:txBody>
          <a:bodyPr>
            <a:noAutofit/>
          </a:bodyPr>
          <a:lstStyle/>
          <a:p>
            <a:r>
              <a:rPr lang="en-US" sz="7200">
                <a:solidFill>
                  <a:schemeClr val="tx1"/>
                </a:solidFill>
                <a:latin typeface="+mn-lt"/>
              </a:rPr>
              <a:t>How will you use the CA ELD Standards and Proficiency Levels to scaffold instruction?</a:t>
            </a:r>
          </a:p>
        </p:txBody>
      </p:sp>
      <p:pic>
        <p:nvPicPr>
          <p:cNvPr id="3" name="image8.png"/>
          <p:cNvPicPr/>
          <p:nvPr/>
        </p:nvPicPr>
        <p:blipFill>
          <a:blip r:embed="rId3"/>
          <a:srcRect/>
          <a:stretch>
            <a:fillRect/>
          </a:stretch>
        </p:blipFill>
        <p:spPr>
          <a:xfrm>
            <a:off x="9047018" y="1543280"/>
            <a:ext cx="2458200" cy="2543809"/>
          </a:xfrm>
          <a:prstGeom prst="rect">
            <a:avLst/>
          </a:prstGeom>
          <a:ln w="38100">
            <a:solidFill>
              <a:srgbClr val="4472C4"/>
            </a:solidFill>
            <a:prstDash val="solid"/>
          </a:ln>
        </p:spPr>
      </p:pic>
    </p:spTree>
    <p:extLst>
      <p:ext uri="{BB962C8B-B14F-4D97-AF65-F5344CB8AC3E}">
        <p14:creationId xmlns:p14="http://schemas.microsoft.com/office/powerpoint/2010/main" val="42637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28" y="1061969"/>
            <a:ext cx="2664197" cy="4447856"/>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solidFill>
                  <a:schemeClr val="accent1"/>
                </a:solidFill>
              </a14:hiddenFill>
            </a:ext>
          </a:extLst>
        </p:spPr>
      </p:pic>
      <p:sp>
        <p:nvSpPr>
          <p:cNvPr id="5" name="Rectangle 4"/>
          <p:cNvSpPr>
            <a:spLocks noChangeArrowheads="1"/>
          </p:cNvSpPr>
          <p:nvPr/>
        </p:nvSpPr>
        <p:spPr bwMode="auto">
          <a:xfrm>
            <a:off x="6400503" y="1107818"/>
            <a:ext cx="4027274" cy="1754326"/>
          </a:xfrm>
          <a:prstGeom prst="rect">
            <a:avLst/>
          </a:prstGeom>
          <a:solidFill>
            <a:schemeClr val="bg1"/>
          </a:solidFill>
          <a:ln w="38100">
            <a:solidFill>
              <a:srgbClr val="C00000"/>
            </a:solidFill>
            <a:miter lim="800000"/>
            <a:headEnd/>
            <a:tailEnd/>
          </a:ln>
        </p:spPr>
        <p:txBody>
          <a:bodyPr wrap="square">
            <a:spAutoFit/>
          </a:bodyPr>
          <a:lstStyle>
            <a:lvl1pPr>
              <a:defRPr>
                <a:solidFill>
                  <a:schemeClr val="tx1"/>
                </a:solidFill>
                <a:latin typeface="Arial" charset="0"/>
                <a:ea typeface="ＭＳ Ｐゴシック" charset="-128"/>
              </a:defRPr>
            </a:lvl1pPr>
            <a:lvl2pPr marL="685800" indent="-22860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b="1">
                <a:latin typeface="Century Gothic" charset="0"/>
              </a:rPr>
              <a:t>Part I: Interacting in Meaningful Ways</a:t>
            </a:r>
          </a:p>
          <a:p>
            <a:r>
              <a:rPr lang="en-US" altLang="x-none">
                <a:latin typeface="Century Gothic" charset="0"/>
              </a:rPr>
              <a:t>3 Modes</a:t>
            </a:r>
            <a:endParaRPr lang="en-US" altLang="x-none">
              <a:solidFill>
                <a:srgbClr val="008000"/>
              </a:solidFill>
              <a:latin typeface="Century Gothic" charset="0"/>
            </a:endParaRPr>
          </a:p>
          <a:p>
            <a:pPr lvl="1">
              <a:buFont typeface="News Gothic MT" charset="0"/>
              <a:buAutoNum type="alphaUcPeriod"/>
            </a:pPr>
            <a:r>
              <a:rPr lang="en-US" altLang="x-none">
                <a:latin typeface="Century Gothic" charset="0"/>
              </a:rPr>
              <a:t> Collaborative</a:t>
            </a:r>
          </a:p>
          <a:p>
            <a:pPr lvl="1">
              <a:buFont typeface="News Gothic MT" charset="0"/>
              <a:buAutoNum type="alphaUcPeriod"/>
            </a:pPr>
            <a:r>
              <a:rPr lang="en-US" altLang="x-none">
                <a:latin typeface="Century Gothic" charset="0"/>
              </a:rPr>
              <a:t>  Interpretive</a:t>
            </a:r>
          </a:p>
          <a:p>
            <a:pPr lvl="1">
              <a:buFont typeface="News Gothic MT" charset="0"/>
              <a:buAutoNum type="alphaUcPeriod"/>
            </a:pPr>
            <a:r>
              <a:rPr lang="en-US" altLang="x-none">
                <a:latin typeface="Century Gothic" charset="0"/>
              </a:rPr>
              <a:t> Productive</a:t>
            </a:r>
          </a:p>
        </p:txBody>
      </p:sp>
      <p:sp>
        <p:nvSpPr>
          <p:cNvPr id="6" name="Oval 5"/>
          <p:cNvSpPr>
            <a:spLocks noChangeArrowheads="1"/>
          </p:cNvSpPr>
          <p:nvPr/>
        </p:nvSpPr>
        <p:spPr bwMode="auto">
          <a:xfrm>
            <a:off x="3541817" y="1212322"/>
            <a:ext cx="667941"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7" name="Oval 6"/>
          <p:cNvSpPr>
            <a:spLocks noChangeArrowheads="1"/>
          </p:cNvSpPr>
          <p:nvPr/>
        </p:nvSpPr>
        <p:spPr bwMode="auto">
          <a:xfrm>
            <a:off x="3503267" y="2202955"/>
            <a:ext cx="667941" cy="33397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8" name="Oval 7"/>
          <p:cNvSpPr>
            <a:spLocks noChangeArrowheads="1"/>
          </p:cNvSpPr>
          <p:nvPr/>
        </p:nvSpPr>
        <p:spPr bwMode="auto">
          <a:xfrm>
            <a:off x="3430227" y="3571533"/>
            <a:ext cx="667941" cy="328613"/>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9" name="TextBox 8"/>
          <p:cNvSpPr txBox="1">
            <a:spLocks noChangeArrowheads="1"/>
          </p:cNvSpPr>
          <p:nvPr/>
        </p:nvSpPr>
        <p:spPr bwMode="auto">
          <a:xfrm>
            <a:off x="6400503" y="2914036"/>
            <a:ext cx="4027274" cy="415498"/>
          </a:xfrm>
          <a:prstGeom prst="rect">
            <a:avLst/>
          </a:prstGeom>
          <a:solidFill>
            <a:schemeClr val="bg1"/>
          </a:solidFill>
          <a:ln w="254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100">
                <a:latin typeface="Century Gothic" charset="0"/>
              </a:rPr>
              <a:t>Strands</a:t>
            </a: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3125" y="1661817"/>
            <a:ext cx="469702" cy="5875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8344" y="2841874"/>
            <a:ext cx="469702" cy="5866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3564" y="4180434"/>
            <a:ext cx="469702" cy="5866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 name="TextBox 12"/>
          <p:cNvSpPr txBox="1">
            <a:spLocks noChangeArrowheads="1"/>
          </p:cNvSpPr>
          <p:nvPr/>
        </p:nvSpPr>
        <p:spPr bwMode="auto">
          <a:xfrm>
            <a:off x="6400505" y="4242178"/>
            <a:ext cx="4027273" cy="415498"/>
          </a:xfrm>
          <a:prstGeom prst="rect">
            <a:avLst/>
          </a:prstGeom>
          <a:solidFill>
            <a:schemeClr val="bg1"/>
          </a:solidFill>
          <a:ln w="57150">
            <a:solidFill>
              <a:srgbClr val="FF0000"/>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100">
                <a:latin typeface="Century Gothic" charset="0"/>
              </a:rPr>
              <a:t>Proficiency levels</a:t>
            </a:r>
          </a:p>
        </p:txBody>
      </p:sp>
      <p:sp>
        <p:nvSpPr>
          <p:cNvPr id="17" name="Oval 16"/>
          <p:cNvSpPr>
            <a:spLocks noChangeArrowheads="1"/>
          </p:cNvSpPr>
          <p:nvPr/>
        </p:nvSpPr>
        <p:spPr bwMode="auto">
          <a:xfrm>
            <a:off x="4323368" y="1202665"/>
            <a:ext cx="419696"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18" name="Oval 17"/>
          <p:cNvSpPr>
            <a:spLocks noChangeArrowheads="1"/>
          </p:cNvSpPr>
          <p:nvPr/>
        </p:nvSpPr>
        <p:spPr bwMode="auto">
          <a:xfrm>
            <a:off x="4910151" y="1182280"/>
            <a:ext cx="419696"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19" name="Oval 18"/>
          <p:cNvSpPr>
            <a:spLocks noChangeArrowheads="1"/>
          </p:cNvSpPr>
          <p:nvPr/>
        </p:nvSpPr>
        <p:spPr bwMode="auto">
          <a:xfrm>
            <a:off x="5564474" y="1182280"/>
            <a:ext cx="419696"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20" name="TextBox 19"/>
          <p:cNvSpPr txBox="1">
            <a:spLocks noChangeArrowheads="1"/>
          </p:cNvSpPr>
          <p:nvPr/>
        </p:nvSpPr>
        <p:spPr bwMode="auto">
          <a:xfrm>
            <a:off x="6400503" y="4757035"/>
            <a:ext cx="4027274" cy="415498"/>
          </a:xfrm>
          <a:prstGeom prst="rect">
            <a:avLst/>
          </a:prstGeom>
          <a:solidFill>
            <a:schemeClr val="bg1"/>
          </a:solidFill>
          <a:ln w="254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100">
                <a:latin typeface="Century Gothic" charset="0"/>
              </a:rPr>
              <a:t>Language of the Standards</a:t>
            </a:r>
          </a:p>
        </p:txBody>
      </p:sp>
      <p:sp>
        <p:nvSpPr>
          <p:cNvPr id="21" name="TextBox 20"/>
          <p:cNvSpPr txBox="1">
            <a:spLocks noChangeArrowheads="1"/>
          </p:cNvSpPr>
          <p:nvPr/>
        </p:nvSpPr>
        <p:spPr bwMode="auto">
          <a:xfrm>
            <a:off x="6400503" y="3404156"/>
            <a:ext cx="4027274" cy="738664"/>
          </a:xfrm>
          <a:prstGeom prst="rect">
            <a:avLst/>
          </a:prstGeom>
          <a:solidFill>
            <a:schemeClr val="bg1"/>
          </a:solidFill>
          <a:ln w="381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100">
                <a:latin typeface="Century Gothic" charset="0"/>
              </a:rPr>
              <a:t>CCSS</a:t>
            </a:r>
          </a:p>
          <a:p>
            <a:pPr algn="ctr"/>
            <a:r>
              <a:rPr lang="en-US" altLang="x-none" sz="2100">
                <a:latin typeface="Century Gothic" charset="0"/>
              </a:rPr>
              <a:t>i.e.  SL.K.1</a:t>
            </a:r>
          </a:p>
        </p:txBody>
      </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93" y="1791620"/>
            <a:ext cx="257175" cy="171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8125">
            <a:off x="3910372" y="2893384"/>
            <a:ext cx="257175" cy="171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8125">
            <a:off x="3910372" y="4296729"/>
            <a:ext cx="257175" cy="171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1732872" y="5663431"/>
            <a:ext cx="5071789" cy="369332"/>
          </a:xfrm>
          <a:prstGeom prst="rect">
            <a:avLst/>
          </a:prstGeom>
          <a:noFill/>
        </p:spPr>
        <p:txBody>
          <a:bodyPr wrap="square" rtlCol="0">
            <a:spAutoFit/>
          </a:bodyPr>
          <a:lstStyle/>
          <a:p>
            <a:r>
              <a:rPr lang="en-US" b="1">
                <a:solidFill>
                  <a:schemeClr val="bg1"/>
                </a:solidFill>
              </a:rPr>
              <a:t>Part I: Interacting in Meaningful Ways</a:t>
            </a:r>
          </a:p>
        </p:txBody>
      </p:sp>
      <p:sp>
        <p:nvSpPr>
          <p:cNvPr id="24" name="TextBox 23"/>
          <p:cNvSpPr txBox="1"/>
          <p:nvPr/>
        </p:nvSpPr>
        <p:spPr>
          <a:xfrm>
            <a:off x="171634" y="6396335"/>
            <a:ext cx="6762385" cy="461665"/>
          </a:xfrm>
          <a:prstGeom prst="rect">
            <a:avLst/>
          </a:prstGeom>
          <a:noFill/>
        </p:spPr>
        <p:txBody>
          <a:bodyPr wrap="square" rtlCol="0">
            <a:spAutoFit/>
          </a:bodyPr>
          <a:lstStyle/>
          <a:p>
            <a:r>
              <a:rPr lang="en-US" sz="2400" b="1">
                <a:solidFill>
                  <a:schemeClr val="bg1"/>
                </a:solidFill>
              </a:rPr>
              <a:t>Part I: Interacting in Meaningful Ways</a:t>
            </a:r>
          </a:p>
        </p:txBody>
      </p:sp>
    </p:spTree>
    <p:extLst>
      <p:ext uri="{BB962C8B-B14F-4D97-AF65-F5344CB8AC3E}">
        <p14:creationId xmlns:p14="http://schemas.microsoft.com/office/powerpoint/2010/main" val="4039928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0" presetClass="path" presetSubtype="0" accel="50000" decel="50000" fill="hold" nodeType="clickEffect">
                                  <p:stCondLst>
                                    <p:cond delay="0"/>
                                  </p:stCondLst>
                                  <p:childTnLst>
                                    <p:animMotion origin="layout" path="M -0.25352 -0.55162 L 0.01419 -0.55694 " pathEditMode="relative" rAng="0" ptsTypes="AA">
                                      <p:cBhvr>
                                        <p:cTn id="61" dur="2000" fill="hold"/>
                                        <p:tgtEl>
                                          <p:spTgt spid="25"/>
                                        </p:tgtEl>
                                        <p:attrNameLst>
                                          <p:attrName>ppt_x</p:attrName>
                                          <p:attrName>ppt_y</p:attrName>
                                        </p:attrNameLst>
                                      </p:cBhvr>
                                      <p:rCtr x="13385" y="-255"/>
                                    </p:animMotion>
                                  </p:childTnLst>
                                </p:cTn>
                              </p:par>
                              <p:par>
                                <p:cTn id="62" presetID="3" presetClass="exit" presetSubtype="10" fill="hold" nodeType="withEffect">
                                  <p:stCondLst>
                                    <p:cond delay="0"/>
                                  </p:stCondLst>
                                  <p:childTnLst>
                                    <p:animEffect transition="out" filter="blinds(horizontal)">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0" presetClass="path" presetSubtype="0" accel="50000" decel="50000" fill="hold" nodeType="clickEffect">
                                  <p:stCondLst>
                                    <p:cond delay="0"/>
                                  </p:stCondLst>
                                  <p:childTnLst>
                                    <p:animMotion origin="layout" path="M -0.25352 -0.55162 L 0.01419 -0.55694 " pathEditMode="relative" rAng="0" ptsTypes="AA">
                                      <p:cBhvr>
                                        <p:cTn id="71" dur="2000" fill="hold"/>
                                        <p:tgtEl>
                                          <p:spTgt spid="26"/>
                                        </p:tgtEl>
                                        <p:attrNameLst>
                                          <p:attrName>ppt_x</p:attrName>
                                          <p:attrName>ppt_y</p:attrName>
                                        </p:attrNameLst>
                                      </p:cBhvr>
                                      <p:rCtr x="13385" y="-255"/>
                                    </p:animMotion>
                                  </p:childTnLst>
                                </p:cTn>
                              </p:par>
                              <p:par>
                                <p:cTn id="72" presetID="3" presetClass="exit" presetSubtype="10" fill="hold" nodeType="withEffect">
                                  <p:stCondLst>
                                    <p:cond delay="0"/>
                                  </p:stCondLst>
                                  <p:childTnLst>
                                    <p:animEffect transition="out" filter="blinds(horizontal)">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0" presetClass="path" presetSubtype="0" accel="50000" decel="50000" fill="hold" nodeType="clickEffect">
                                  <p:stCondLst>
                                    <p:cond delay="0"/>
                                  </p:stCondLst>
                                  <p:childTnLst>
                                    <p:animMotion origin="layout" path="M -0.2207 -0.91482 L 0.04701 -0.92014 " pathEditMode="relative" rAng="0" ptsTypes="AA">
                                      <p:cBhvr>
                                        <p:cTn id="81" dur="2000" fill="hold"/>
                                        <p:tgtEl>
                                          <p:spTgt spid="27"/>
                                        </p:tgtEl>
                                        <p:attrNameLst>
                                          <p:attrName>ppt_x</p:attrName>
                                          <p:attrName>ppt_y</p:attrName>
                                        </p:attrNameLst>
                                      </p:cBhvr>
                                      <p:rCtr x="13385" y="-255"/>
                                    </p:animMotion>
                                  </p:childTnLst>
                                </p:cTn>
                              </p:par>
                              <p:par>
                                <p:cTn id="82" presetID="3" presetClass="exit" presetSubtype="10" fill="hold" nodeType="withEffect">
                                  <p:stCondLst>
                                    <p:cond delay="0"/>
                                  </p:stCondLst>
                                  <p:childTnLst>
                                    <p:animEffect transition="out" filter="blinds(horizontal)">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8" grpId="0" animBg="1"/>
      <p:bldP spid="8" grpId="1" animBg="1"/>
      <p:bldP spid="9" grpId="0" animBg="1"/>
      <p:bldP spid="13"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1" descr="picture 2016-01-13 at 2.16.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3094" y="1071449"/>
            <a:ext cx="2783722" cy="4475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 name="Rectangle 4"/>
          <p:cNvSpPr>
            <a:spLocks noChangeArrowheads="1"/>
          </p:cNvSpPr>
          <p:nvPr/>
        </p:nvSpPr>
        <p:spPr bwMode="auto">
          <a:xfrm>
            <a:off x="5960300" y="1118758"/>
            <a:ext cx="4583714" cy="2031325"/>
          </a:xfrm>
          <a:prstGeom prst="rect">
            <a:avLst/>
          </a:prstGeom>
          <a:solidFill>
            <a:schemeClr val="bg1"/>
          </a:solidFill>
          <a:ln w="38100">
            <a:solidFill>
              <a:srgbClr val="C00000"/>
            </a:solidFill>
            <a:miter lim="800000"/>
            <a:headEnd/>
            <a:tailEnd/>
          </a:ln>
        </p:spPr>
        <p:txBody>
          <a:bodyPr wrap="square">
            <a:spAutoFit/>
          </a:bodyPr>
          <a:lstStyle>
            <a:lvl1pPr>
              <a:defRPr>
                <a:solidFill>
                  <a:schemeClr val="tx1"/>
                </a:solidFill>
                <a:latin typeface="Arial" charset="0"/>
                <a:ea typeface="ＭＳ Ｐゴシック" charset="-128"/>
              </a:defRPr>
            </a:lvl1pPr>
            <a:lvl2pPr marL="685800" indent="-22860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b="1">
                <a:latin typeface="Century Gothic" charset="0"/>
              </a:rPr>
              <a:t>Part II: Learning About How English Works</a:t>
            </a:r>
          </a:p>
          <a:p>
            <a:r>
              <a:rPr lang="en-US" altLang="x-none">
                <a:latin typeface="Century Gothic" charset="0"/>
              </a:rPr>
              <a:t>3 Processes</a:t>
            </a:r>
            <a:endParaRPr lang="en-US" altLang="x-none">
              <a:solidFill>
                <a:srgbClr val="008000"/>
              </a:solidFill>
              <a:latin typeface="Century Gothic" charset="0"/>
            </a:endParaRPr>
          </a:p>
          <a:p>
            <a:pPr lvl="1">
              <a:buFont typeface="News Gothic MT" charset="0"/>
              <a:buAutoNum type="alphaUcPeriod"/>
            </a:pPr>
            <a:r>
              <a:rPr lang="en-US" altLang="x-none">
                <a:latin typeface="Century Gothic" charset="0"/>
              </a:rPr>
              <a:t> Structuring Cohesive Texts</a:t>
            </a:r>
          </a:p>
          <a:p>
            <a:pPr lvl="1">
              <a:buFont typeface="News Gothic MT" charset="0"/>
              <a:buAutoNum type="alphaUcPeriod"/>
            </a:pPr>
            <a:r>
              <a:rPr lang="en-US" altLang="x-none">
                <a:latin typeface="Century Gothic" charset="0"/>
              </a:rPr>
              <a:t>Expanding and Enriching Ideas </a:t>
            </a:r>
          </a:p>
          <a:p>
            <a:pPr lvl="1">
              <a:buFont typeface="News Gothic MT" charset="0"/>
              <a:buAutoNum type="alphaUcPeriod"/>
            </a:pPr>
            <a:r>
              <a:rPr lang="en-US" altLang="x-none">
                <a:latin typeface="Century Gothic" charset="0"/>
              </a:rPr>
              <a:t>Connecting and Condensing Ideas</a:t>
            </a:r>
          </a:p>
        </p:txBody>
      </p:sp>
      <p:sp>
        <p:nvSpPr>
          <p:cNvPr id="6" name="Oval 5"/>
          <p:cNvSpPr>
            <a:spLocks noChangeArrowheads="1"/>
          </p:cNvSpPr>
          <p:nvPr/>
        </p:nvSpPr>
        <p:spPr bwMode="auto">
          <a:xfrm>
            <a:off x="3009564" y="1344704"/>
            <a:ext cx="667941" cy="31611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7" name="Oval 6"/>
          <p:cNvSpPr>
            <a:spLocks noChangeArrowheads="1"/>
          </p:cNvSpPr>
          <p:nvPr/>
        </p:nvSpPr>
        <p:spPr bwMode="auto">
          <a:xfrm>
            <a:off x="3051912" y="2644736"/>
            <a:ext cx="667941" cy="333971"/>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8" name="Oval 7"/>
          <p:cNvSpPr>
            <a:spLocks noChangeArrowheads="1"/>
          </p:cNvSpPr>
          <p:nvPr/>
        </p:nvSpPr>
        <p:spPr bwMode="auto">
          <a:xfrm>
            <a:off x="3072687" y="4008172"/>
            <a:ext cx="667941" cy="328613"/>
          </a:xfrm>
          <a:prstGeom prst="ellipse">
            <a:avLst/>
          </a:prstGeom>
          <a:noFill/>
          <a:ln w="38100">
            <a:solidFill>
              <a:srgbClr val="FF0000"/>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9" name="TextBox 8"/>
          <p:cNvSpPr txBox="1">
            <a:spLocks noChangeArrowheads="1"/>
          </p:cNvSpPr>
          <p:nvPr/>
        </p:nvSpPr>
        <p:spPr bwMode="auto">
          <a:xfrm>
            <a:off x="5986146" y="3250243"/>
            <a:ext cx="4557869" cy="369332"/>
          </a:xfrm>
          <a:prstGeom prst="rect">
            <a:avLst/>
          </a:prstGeom>
          <a:solidFill>
            <a:schemeClr val="bg1"/>
          </a:solidFill>
          <a:ln w="254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a:latin typeface="Century Gothic" charset="0"/>
              </a:rPr>
              <a:t>Strands</a:t>
            </a: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855" y="1742912"/>
            <a:ext cx="469702" cy="5875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7904" y="2953050"/>
            <a:ext cx="469702" cy="5866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7659" y="3981302"/>
            <a:ext cx="469702" cy="5866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 name="TextBox 12"/>
          <p:cNvSpPr txBox="1">
            <a:spLocks noChangeArrowheads="1"/>
          </p:cNvSpPr>
          <p:nvPr/>
        </p:nvSpPr>
        <p:spPr bwMode="auto">
          <a:xfrm>
            <a:off x="5973223" y="4470188"/>
            <a:ext cx="4557869" cy="369332"/>
          </a:xfrm>
          <a:prstGeom prst="rect">
            <a:avLst/>
          </a:prstGeom>
          <a:solidFill>
            <a:schemeClr val="bg1"/>
          </a:solidFill>
          <a:ln w="57150">
            <a:solidFill>
              <a:srgbClr val="0000FF"/>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a:latin typeface="Century Gothic" charset="0"/>
              </a:rPr>
              <a:t>Proficiency levels</a:t>
            </a:r>
          </a:p>
        </p:txBody>
      </p:sp>
      <p:sp>
        <p:nvSpPr>
          <p:cNvPr id="17" name="Oval 16"/>
          <p:cNvSpPr>
            <a:spLocks noChangeArrowheads="1"/>
          </p:cNvSpPr>
          <p:nvPr/>
        </p:nvSpPr>
        <p:spPr bwMode="auto">
          <a:xfrm>
            <a:off x="3945772" y="1186648"/>
            <a:ext cx="419696" cy="316111"/>
          </a:xfrm>
          <a:prstGeom prst="ellipse">
            <a:avLst/>
          </a:prstGeom>
          <a:noFill/>
          <a:ln w="38100">
            <a:solidFill>
              <a:srgbClr val="0000FF"/>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18" name="Oval 17"/>
          <p:cNvSpPr>
            <a:spLocks noChangeArrowheads="1"/>
          </p:cNvSpPr>
          <p:nvPr/>
        </p:nvSpPr>
        <p:spPr bwMode="auto">
          <a:xfrm>
            <a:off x="4612492" y="1186648"/>
            <a:ext cx="419696" cy="316111"/>
          </a:xfrm>
          <a:prstGeom prst="ellipse">
            <a:avLst/>
          </a:prstGeom>
          <a:noFill/>
          <a:ln w="38100">
            <a:solidFill>
              <a:srgbClr val="0000FF"/>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19" name="Oval 18"/>
          <p:cNvSpPr>
            <a:spLocks noChangeArrowheads="1"/>
          </p:cNvSpPr>
          <p:nvPr/>
        </p:nvSpPr>
        <p:spPr bwMode="auto">
          <a:xfrm>
            <a:off x="5228145" y="1186648"/>
            <a:ext cx="419696" cy="316111"/>
          </a:xfrm>
          <a:prstGeom prst="ellipse">
            <a:avLst/>
          </a:prstGeom>
          <a:noFill/>
          <a:ln w="38100">
            <a:solidFill>
              <a:srgbClr val="0000FF"/>
            </a:solidFill>
            <a:round/>
            <a:headEnd/>
            <a:tailEnd/>
          </a:ln>
          <a:effectLst>
            <a:outerShdw blurRad="38100" dist="25401" dir="2700000" algn="br" rotWithShape="0">
              <a:srgbClr val="000000">
                <a:alpha val="59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a:defRPr/>
            </a:pPr>
            <a:endParaRPr lang="en-US" sz="788">
              <a:solidFill>
                <a:schemeClr val="lt1"/>
              </a:solidFill>
            </a:endParaRPr>
          </a:p>
        </p:txBody>
      </p:sp>
      <p:sp>
        <p:nvSpPr>
          <p:cNvPr id="20" name="TextBox 19"/>
          <p:cNvSpPr txBox="1">
            <a:spLocks noChangeArrowheads="1"/>
          </p:cNvSpPr>
          <p:nvPr/>
        </p:nvSpPr>
        <p:spPr bwMode="auto">
          <a:xfrm>
            <a:off x="5986146" y="4917122"/>
            <a:ext cx="4557868" cy="369332"/>
          </a:xfrm>
          <a:prstGeom prst="rect">
            <a:avLst/>
          </a:prstGeom>
          <a:solidFill>
            <a:schemeClr val="bg1"/>
          </a:solidFill>
          <a:ln w="254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a:latin typeface="Century Gothic" charset="0"/>
              </a:rPr>
              <a:t>Language of the Standards</a:t>
            </a:r>
          </a:p>
        </p:txBody>
      </p:sp>
      <p:sp>
        <p:nvSpPr>
          <p:cNvPr id="21" name="TextBox 20"/>
          <p:cNvSpPr txBox="1">
            <a:spLocks noChangeArrowheads="1"/>
          </p:cNvSpPr>
          <p:nvPr/>
        </p:nvSpPr>
        <p:spPr bwMode="auto">
          <a:xfrm>
            <a:off x="5960299" y="3713537"/>
            <a:ext cx="4583714" cy="646331"/>
          </a:xfrm>
          <a:prstGeom prst="rect">
            <a:avLst/>
          </a:prstGeom>
          <a:solidFill>
            <a:schemeClr val="bg1"/>
          </a:solidFill>
          <a:ln w="38100">
            <a:solidFill>
              <a:srgbClr val="660066"/>
            </a:solidFill>
            <a:miter lim="800000"/>
            <a:headEnd/>
            <a:tailEnd/>
          </a:ln>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a:latin typeface="Century Gothic" charset="0"/>
              </a:rPr>
              <a:t>CCSS</a:t>
            </a:r>
          </a:p>
          <a:p>
            <a:pPr algn="ctr"/>
            <a:r>
              <a:rPr lang="en-US" altLang="x-none">
                <a:latin typeface="Century Gothic" charset="0"/>
              </a:rPr>
              <a:t>i.e.  SL.2.1</a:t>
            </a:r>
          </a:p>
        </p:txBody>
      </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5185" y="2044277"/>
            <a:ext cx="257175" cy="171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8125">
            <a:off x="3416670" y="3078152"/>
            <a:ext cx="257175" cy="171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48125">
            <a:off x="3434531" y="4466267"/>
            <a:ext cx="257175" cy="171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 name="TextBox 21"/>
          <p:cNvSpPr txBox="1"/>
          <p:nvPr/>
        </p:nvSpPr>
        <p:spPr>
          <a:xfrm>
            <a:off x="1732872" y="5663431"/>
            <a:ext cx="5071789" cy="369332"/>
          </a:xfrm>
          <a:prstGeom prst="rect">
            <a:avLst/>
          </a:prstGeom>
          <a:noFill/>
        </p:spPr>
        <p:txBody>
          <a:bodyPr wrap="square" rtlCol="0">
            <a:spAutoFit/>
          </a:bodyPr>
          <a:lstStyle/>
          <a:p>
            <a:r>
              <a:rPr lang="en-US" b="1">
                <a:solidFill>
                  <a:schemeClr val="bg1"/>
                </a:solidFill>
              </a:rPr>
              <a:t>Part II: Learning About How English Works</a:t>
            </a:r>
          </a:p>
        </p:txBody>
      </p:sp>
      <p:sp>
        <p:nvSpPr>
          <p:cNvPr id="23" name="TextBox 22"/>
          <p:cNvSpPr txBox="1"/>
          <p:nvPr/>
        </p:nvSpPr>
        <p:spPr>
          <a:xfrm>
            <a:off x="49677" y="6395009"/>
            <a:ext cx="6762385" cy="461665"/>
          </a:xfrm>
          <a:prstGeom prst="rect">
            <a:avLst/>
          </a:prstGeom>
          <a:noFill/>
        </p:spPr>
        <p:txBody>
          <a:bodyPr wrap="square" rtlCol="0">
            <a:spAutoFit/>
          </a:bodyPr>
          <a:lstStyle/>
          <a:p>
            <a:r>
              <a:rPr lang="en-US" sz="2400" b="1" dirty="0">
                <a:solidFill>
                  <a:schemeClr val="bg1"/>
                </a:solidFill>
              </a:rPr>
              <a:t>Part II: Learning About How English Works</a:t>
            </a:r>
          </a:p>
        </p:txBody>
      </p:sp>
    </p:spTree>
    <p:extLst>
      <p:ext uri="{BB962C8B-B14F-4D97-AF65-F5344CB8AC3E}">
        <p14:creationId xmlns:p14="http://schemas.microsoft.com/office/powerpoint/2010/main" val="4157232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0" presetClass="path" presetSubtype="0" accel="50000" decel="50000" fill="hold" nodeType="clickEffect">
                                  <p:stCondLst>
                                    <p:cond delay="0"/>
                                  </p:stCondLst>
                                  <p:childTnLst>
                                    <p:animMotion origin="layout" path="M -0.25351 -0.55162 L 0.01419 -0.55694 " pathEditMode="relative" rAng="0" ptsTypes="AA">
                                      <p:cBhvr>
                                        <p:cTn id="61" dur="2000" fill="hold"/>
                                        <p:tgtEl>
                                          <p:spTgt spid="25"/>
                                        </p:tgtEl>
                                        <p:attrNameLst>
                                          <p:attrName>ppt_x</p:attrName>
                                          <p:attrName>ppt_y</p:attrName>
                                        </p:attrNameLst>
                                      </p:cBhvr>
                                      <p:rCtr x="13385" y="-255"/>
                                    </p:animMotion>
                                  </p:childTnLst>
                                </p:cTn>
                              </p:par>
                              <p:par>
                                <p:cTn id="62" presetID="3" presetClass="exit" presetSubtype="10" fill="hold" nodeType="withEffect">
                                  <p:stCondLst>
                                    <p:cond delay="0"/>
                                  </p:stCondLst>
                                  <p:childTnLst>
                                    <p:animEffect transition="out" filter="blinds(horizontal)">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0" presetClass="path" presetSubtype="0" accel="50000" decel="50000" fill="hold" nodeType="clickEffect">
                                  <p:stCondLst>
                                    <p:cond delay="0"/>
                                  </p:stCondLst>
                                  <p:childTnLst>
                                    <p:animMotion origin="layout" path="M -0.25351 -0.55162 L 0.0142 -0.55694 " pathEditMode="relative" rAng="0" ptsTypes="AA">
                                      <p:cBhvr>
                                        <p:cTn id="71" dur="2000" fill="hold"/>
                                        <p:tgtEl>
                                          <p:spTgt spid="26"/>
                                        </p:tgtEl>
                                        <p:attrNameLst>
                                          <p:attrName>ppt_x</p:attrName>
                                          <p:attrName>ppt_y</p:attrName>
                                        </p:attrNameLst>
                                      </p:cBhvr>
                                      <p:rCtr x="13385" y="-255"/>
                                    </p:animMotion>
                                  </p:childTnLst>
                                </p:cTn>
                              </p:par>
                              <p:par>
                                <p:cTn id="72" presetID="3" presetClass="exit" presetSubtype="10" fill="hold" nodeType="withEffect">
                                  <p:stCondLst>
                                    <p:cond delay="0"/>
                                  </p:stCondLst>
                                  <p:childTnLst>
                                    <p:animEffect transition="out" filter="blinds(horizontal)">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0" presetClass="path" presetSubtype="0" accel="50000" decel="50000" fill="hold" nodeType="clickEffect">
                                  <p:stCondLst>
                                    <p:cond delay="0"/>
                                  </p:stCondLst>
                                  <p:childTnLst>
                                    <p:animMotion origin="layout" path="M -0.22071 -0.91482 L 0.047 -0.92014 " pathEditMode="relative" rAng="0" ptsTypes="AA">
                                      <p:cBhvr>
                                        <p:cTn id="81" dur="2000" fill="hold"/>
                                        <p:tgtEl>
                                          <p:spTgt spid="27"/>
                                        </p:tgtEl>
                                        <p:attrNameLst>
                                          <p:attrName>ppt_x</p:attrName>
                                          <p:attrName>ppt_y</p:attrName>
                                        </p:attrNameLst>
                                      </p:cBhvr>
                                      <p:rCtr x="13385" y="-255"/>
                                    </p:animMotion>
                                  </p:childTnLst>
                                </p:cTn>
                              </p:par>
                              <p:par>
                                <p:cTn id="82" presetID="3" presetClass="exit" presetSubtype="10" fill="hold" nodeType="withEffect">
                                  <p:stCondLst>
                                    <p:cond delay="0"/>
                                  </p:stCondLst>
                                  <p:childTnLst>
                                    <p:animEffect transition="out" filter="blinds(horizontal)">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8" grpId="0" animBg="1"/>
      <p:bldP spid="8" grpId="1" animBg="1"/>
      <p:bldP spid="9" grpId="0" animBg="1"/>
      <p:bldP spid="13" grpId="0" animBg="1"/>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p:cNvSpPr>
            <a:spLocks noGrp="1"/>
          </p:cNvSpPr>
          <p:nvPr>
            <p:ph type="ctrTitle" idx="4294967295"/>
          </p:nvPr>
        </p:nvSpPr>
        <p:spPr>
          <a:xfrm>
            <a:off x="0" y="1519238"/>
            <a:ext cx="4811713" cy="2019300"/>
          </a:xfrm>
        </p:spPr>
        <p:txBody>
          <a:bodyPr>
            <a:normAutofit fontScale="90000"/>
          </a:bodyPr>
          <a:lstStyle/>
          <a:p>
            <a:pPr algn="ctr" eaLnBrk="1" hangingPunct="1"/>
            <a:r>
              <a:rPr lang="en-US" sz="4425" dirty="0">
                <a:solidFill>
                  <a:schemeClr val="tx1"/>
                </a:solidFill>
                <a:latin typeface="Century Gothic" charset="0"/>
                <a:cs typeface="MS PGothic" charset="0"/>
              </a:rPr>
              <a:t>Essence </a:t>
            </a:r>
            <a:br>
              <a:rPr lang="en-US" sz="4425" dirty="0">
                <a:solidFill>
                  <a:schemeClr val="tx1"/>
                </a:solidFill>
                <a:latin typeface="Century Gothic" charset="0"/>
                <a:cs typeface="MS PGothic" charset="0"/>
              </a:rPr>
            </a:br>
            <a:r>
              <a:rPr lang="en-US" sz="4425" dirty="0">
                <a:solidFill>
                  <a:schemeClr val="tx1"/>
                </a:solidFill>
                <a:latin typeface="Century Gothic" charset="0"/>
                <a:cs typeface="MS PGothic" charset="0"/>
              </a:rPr>
              <a:t>of the Standards</a:t>
            </a:r>
            <a:br>
              <a:rPr lang="en-US" sz="4425" dirty="0">
                <a:solidFill>
                  <a:schemeClr val="tx1"/>
                </a:solidFill>
                <a:latin typeface="Century Gothic" charset="0"/>
                <a:cs typeface="MS PGothic" charset="0"/>
              </a:rPr>
            </a:br>
            <a:br>
              <a:rPr lang="en-US" sz="4425" dirty="0">
                <a:solidFill>
                  <a:schemeClr val="tx1"/>
                </a:solidFill>
                <a:latin typeface="Century Gothic" charset="0"/>
                <a:cs typeface="MS PGothic" charset="0"/>
              </a:rPr>
            </a:br>
            <a:br>
              <a:rPr lang="en-US" sz="3600" dirty="0">
                <a:solidFill>
                  <a:schemeClr val="tx1"/>
                </a:solidFill>
                <a:latin typeface="Century Gothic" charset="0"/>
                <a:cs typeface="MS PGothic" charset="0"/>
              </a:rPr>
            </a:br>
            <a:endParaRPr lang="en-US" sz="3600" dirty="0">
              <a:solidFill>
                <a:schemeClr val="tx1"/>
              </a:solidFill>
              <a:latin typeface="Century Gothic" charset="0"/>
              <a:cs typeface="MS PGothic" charset="0"/>
            </a:endParaRPr>
          </a:p>
        </p:txBody>
      </p:sp>
      <p:pic>
        <p:nvPicPr>
          <p:cNvPr id="8" name="Picture 7" descr="Screen Shot 2015-08-01 at 10.41.08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1926" y="2551915"/>
            <a:ext cx="3843985" cy="3157697"/>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0" name="Picture 9" descr="Screen Shot 2015-11-13 at 6.21.05 A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0011" y="2674355"/>
            <a:ext cx="2000582" cy="131934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399" y="450816"/>
            <a:ext cx="3221947" cy="5306736"/>
          </a:xfrm>
          <a:prstGeom prst="rect">
            <a:avLst/>
          </a:prstGeom>
          <a:solidFill>
            <a:schemeClr val="bg1"/>
          </a:solidFill>
          <a:ln w="25400">
            <a:solidFill>
              <a:schemeClr val="tx1"/>
            </a:solidFill>
          </a:ln>
        </p:spPr>
      </p:pic>
      <p:sp>
        <p:nvSpPr>
          <p:cNvPr id="3" name="Rectangle 2"/>
          <p:cNvSpPr/>
          <p:nvPr/>
        </p:nvSpPr>
        <p:spPr>
          <a:xfrm>
            <a:off x="8998346" y="1642245"/>
            <a:ext cx="2762576" cy="2923877"/>
          </a:xfrm>
          <a:prstGeom prst="rect">
            <a:avLst/>
          </a:prstGeom>
        </p:spPr>
        <p:txBody>
          <a:bodyPr wrap="square">
            <a:spAutoFit/>
          </a:bodyPr>
          <a:lstStyle/>
          <a:p>
            <a:pPr algn="ctr"/>
            <a:r>
              <a:rPr lang="en-US" sz="3600" dirty="0">
                <a:latin typeface="Century Gothic" charset="0"/>
                <a:cs typeface="MS PGothic" charset="0"/>
              </a:rPr>
              <a:t>Part I: Interacting in Meaningful Ways</a:t>
            </a:r>
            <a:endParaRPr lang="en-US" sz="3600" dirty="0"/>
          </a:p>
        </p:txBody>
      </p:sp>
    </p:spTree>
    <p:extLst>
      <p:ext uri="{BB962C8B-B14F-4D97-AF65-F5344CB8AC3E}">
        <p14:creationId xmlns:p14="http://schemas.microsoft.com/office/powerpoint/2010/main" val="600470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idx="4294967295"/>
          </p:nvPr>
        </p:nvSpPr>
        <p:spPr>
          <a:xfrm>
            <a:off x="827061" y="106011"/>
            <a:ext cx="6032500" cy="709612"/>
          </a:xfrm>
          <a:solidFill>
            <a:srgbClr val="D4A4DB"/>
          </a:solidFill>
        </p:spPr>
        <p:txBody>
          <a:bodyPr>
            <a:normAutofit fontScale="90000"/>
          </a:bodyPr>
          <a:lstStyle/>
          <a:p>
            <a:pPr eaLnBrk="1" hangingPunct="1"/>
            <a:r>
              <a:rPr lang="en-US" b="1">
                <a:latin typeface="+mn-lt"/>
                <a:cs typeface="MS PGothic" charset="0"/>
              </a:rPr>
              <a:t>CA ELD Standards – Part I</a:t>
            </a:r>
          </a:p>
        </p:txBody>
      </p:sp>
      <p:sp>
        <p:nvSpPr>
          <p:cNvPr id="2" name="TextBox 1"/>
          <p:cNvSpPr txBox="1"/>
          <p:nvPr/>
        </p:nvSpPr>
        <p:spPr>
          <a:xfrm>
            <a:off x="796416" y="815623"/>
            <a:ext cx="6391784" cy="5847755"/>
          </a:xfrm>
          <a:prstGeom prst="rect">
            <a:avLst/>
          </a:prstGeom>
          <a:noFill/>
        </p:spPr>
        <p:txBody>
          <a:bodyPr wrap="square" rtlCol="0">
            <a:spAutoFit/>
          </a:bodyPr>
          <a:lstStyle/>
          <a:p>
            <a:r>
              <a:rPr lang="en-US" sz="2800" b="1">
                <a:solidFill>
                  <a:srgbClr val="FF0000"/>
                </a:solidFill>
                <a:ea typeface="Century Gothic" charset="0"/>
                <a:cs typeface="Century Gothic" charset="0"/>
              </a:rPr>
              <a:t>What?</a:t>
            </a:r>
          </a:p>
          <a:p>
            <a:r>
              <a:rPr lang="en-US" sz="2800">
                <a:ea typeface="Century Gothic" charset="0"/>
                <a:cs typeface="Century Gothic" charset="0"/>
              </a:rPr>
              <a:t>Read: Essence of the CA ELD Standards</a:t>
            </a:r>
          </a:p>
          <a:p>
            <a:endParaRPr lang="en-US" sz="800">
              <a:ea typeface="Century Gothic" charset="0"/>
              <a:cs typeface="Century Gothic" charset="0"/>
            </a:endParaRPr>
          </a:p>
          <a:p>
            <a:endParaRPr lang="en-US" sz="800">
              <a:ea typeface="Century Gothic" charset="0"/>
              <a:cs typeface="Century Gothic" charset="0"/>
            </a:endParaRPr>
          </a:p>
          <a:p>
            <a:endParaRPr lang="en-US" sz="800">
              <a:ea typeface="Century Gothic" charset="0"/>
              <a:cs typeface="Century Gothic" charset="0"/>
            </a:endParaRPr>
          </a:p>
          <a:p>
            <a:r>
              <a:rPr lang="en-US" sz="2800" b="1">
                <a:solidFill>
                  <a:srgbClr val="FF0000"/>
                </a:solidFill>
                <a:ea typeface="Century Gothic" charset="0"/>
                <a:cs typeface="Century Gothic" charset="0"/>
              </a:rPr>
              <a:t>How?</a:t>
            </a:r>
          </a:p>
          <a:p>
            <a:r>
              <a:rPr lang="en-US" sz="2800">
                <a:ea typeface="Century Gothic" charset="0"/>
                <a:cs typeface="Century Gothic" charset="0"/>
              </a:rPr>
              <a:t>Jigsaw Triad Activity</a:t>
            </a:r>
          </a:p>
          <a:p>
            <a:r>
              <a:rPr lang="en-US" sz="2800">
                <a:ea typeface="Century Gothic" charset="0"/>
                <a:cs typeface="Century Gothic" charset="0"/>
              </a:rPr>
              <a:t>in Grade Level group</a:t>
            </a:r>
          </a:p>
          <a:p>
            <a:endParaRPr lang="en-US" sz="1400">
              <a:ea typeface="Century Gothic" charset="0"/>
              <a:cs typeface="Century Gothic" charset="0"/>
            </a:endParaRPr>
          </a:p>
          <a:p>
            <a:pPr>
              <a:lnSpc>
                <a:spcPct val="150000"/>
              </a:lnSpc>
            </a:pPr>
            <a:r>
              <a:rPr lang="en-US" sz="2800" b="1">
                <a:ea typeface="Century Gothic" charset="0"/>
                <a:cs typeface="Century Gothic" charset="0"/>
              </a:rPr>
              <a:t>Partner A: </a:t>
            </a:r>
            <a:r>
              <a:rPr lang="en-US" sz="2800">
                <a:ea typeface="Century Gothic" charset="0"/>
                <a:cs typeface="Century Gothic" charset="0"/>
              </a:rPr>
              <a:t>Collaborative Mode</a:t>
            </a:r>
          </a:p>
          <a:p>
            <a:pPr>
              <a:lnSpc>
                <a:spcPct val="150000"/>
              </a:lnSpc>
            </a:pPr>
            <a:r>
              <a:rPr lang="en-US" sz="2800" b="1">
                <a:ea typeface="Century Gothic" charset="0"/>
                <a:cs typeface="Century Gothic" charset="0"/>
              </a:rPr>
              <a:t>Partner B: </a:t>
            </a:r>
            <a:r>
              <a:rPr lang="en-US" sz="2800">
                <a:ea typeface="Century Gothic" charset="0"/>
                <a:cs typeface="Century Gothic" charset="0"/>
              </a:rPr>
              <a:t>Interpretive Mode</a:t>
            </a:r>
          </a:p>
          <a:p>
            <a:pPr>
              <a:lnSpc>
                <a:spcPct val="150000"/>
              </a:lnSpc>
            </a:pPr>
            <a:r>
              <a:rPr lang="en-US" sz="2800" b="1">
                <a:ea typeface="Century Gothic" charset="0"/>
                <a:cs typeface="Century Gothic" charset="0"/>
              </a:rPr>
              <a:t>Partner C: </a:t>
            </a:r>
            <a:r>
              <a:rPr lang="en-US" sz="2800">
                <a:ea typeface="Century Gothic" charset="0"/>
                <a:cs typeface="Century Gothic" charset="0"/>
              </a:rPr>
              <a:t>Productive Mode</a:t>
            </a:r>
          </a:p>
          <a:p>
            <a:endParaRPr lang="en-US" sz="2800">
              <a:ea typeface="Century Gothic" charset="0"/>
              <a:cs typeface="Century Gothic" charset="0"/>
            </a:endParaRPr>
          </a:p>
          <a:p>
            <a:endParaRPr lang="en-US" sz="2800">
              <a:ea typeface="Century Gothic" charset="0"/>
              <a:cs typeface="Century Gothic" charset="0"/>
            </a:endParaRPr>
          </a:p>
        </p:txBody>
      </p:sp>
      <p:pic>
        <p:nvPicPr>
          <p:cNvPr id="7" name="image10.jpg" descr="../../../../Desktop/TRIADS2.jpg"/>
          <p:cNvPicPr/>
          <p:nvPr/>
        </p:nvPicPr>
        <p:blipFill>
          <a:blip r:embed="rId3"/>
          <a:srcRect/>
          <a:stretch>
            <a:fillRect/>
          </a:stretch>
        </p:blipFill>
        <p:spPr>
          <a:xfrm>
            <a:off x="4229060" y="1977642"/>
            <a:ext cx="909928" cy="834811"/>
          </a:xfrm>
          <a:prstGeom prst="rect">
            <a:avLst/>
          </a:prstGeom>
          <a:ln w="63500">
            <a:solidFill>
              <a:srgbClr val="99CB38"/>
            </a:solidFill>
            <a:prstDash val="soli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929" y="343078"/>
            <a:ext cx="3456728" cy="5693433"/>
          </a:xfrm>
          <a:prstGeom prst="rect">
            <a:avLst/>
          </a:prstGeom>
          <a:solidFill>
            <a:schemeClr val="bg1"/>
          </a:solidFill>
          <a:ln w="25400">
            <a:solidFill>
              <a:schemeClr val="tx1"/>
            </a:solidFill>
          </a:ln>
        </p:spPr>
      </p:pic>
      <p:sp>
        <p:nvSpPr>
          <p:cNvPr id="6" name="TextBox 5"/>
          <p:cNvSpPr txBox="1"/>
          <p:nvPr/>
        </p:nvSpPr>
        <p:spPr>
          <a:xfrm>
            <a:off x="4335359" y="5553437"/>
            <a:ext cx="3340250" cy="646331"/>
          </a:xfrm>
          <a:prstGeom prst="rect">
            <a:avLst/>
          </a:prstGeom>
          <a:solidFill>
            <a:srgbClr val="FFFF00"/>
          </a:solidFill>
        </p:spPr>
        <p:txBody>
          <a:bodyPr wrap="square" rtlCol="0">
            <a:spAutoFit/>
          </a:bodyPr>
          <a:lstStyle/>
          <a:p>
            <a:r>
              <a:rPr lang="en-US" sz="3600" b="1">
                <a:solidFill>
                  <a:srgbClr val="0070C0"/>
                </a:solidFill>
              </a:rPr>
              <a:t>Let’s Model</a:t>
            </a:r>
            <a:r>
              <a:rPr lang="mr-IN" sz="3600" b="1">
                <a:solidFill>
                  <a:srgbClr val="0070C0"/>
                </a:solidFill>
              </a:rPr>
              <a:t>…</a:t>
            </a:r>
            <a:r>
              <a:rPr lang="en-US" sz="3600" b="1">
                <a:solidFill>
                  <a:srgbClr val="0070C0"/>
                </a:solidFill>
              </a:rPr>
              <a:t>.</a:t>
            </a:r>
          </a:p>
        </p:txBody>
      </p:sp>
    </p:spTree>
    <p:extLst>
      <p:ext uri="{BB962C8B-B14F-4D97-AF65-F5344CB8AC3E}">
        <p14:creationId xmlns:p14="http://schemas.microsoft.com/office/powerpoint/2010/main" val="346893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513" y="481407"/>
            <a:ext cx="9784247" cy="5809397"/>
          </a:xfrm>
          <a:prstGeom prst="rect">
            <a:avLst/>
          </a:prstGeom>
        </p:spPr>
      </p:pic>
      <p:sp>
        <p:nvSpPr>
          <p:cNvPr id="8" name="Rectangle 7"/>
          <p:cNvSpPr/>
          <p:nvPr/>
        </p:nvSpPr>
        <p:spPr>
          <a:xfrm>
            <a:off x="1336431" y="1969477"/>
            <a:ext cx="2157046" cy="1195754"/>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93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731" y="203018"/>
            <a:ext cx="3634824" cy="5986767"/>
          </a:xfrm>
          <a:prstGeom prst="rect">
            <a:avLst/>
          </a:prstGeom>
          <a:solidFill>
            <a:schemeClr val="bg1"/>
          </a:solidFill>
          <a:ln w="25400">
            <a:solidFill>
              <a:schemeClr val="tx1"/>
            </a:solidFill>
          </a:ln>
        </p:spPr>
      </p:pic>
      <p:sp>
        <p:nvSpPr>
          <p:cNvPr id="3" name="Rectangle 2"/>
          <p:cNvSpPr/>
          <p:nvPr/>
        </p:nvSpPr>
        <p:spPr>
          <a:xfrm>
            <a:off x="5451078" y="773723"/>
            <a:ext cx="879384" cy="46892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546" y="1462635"/>
            <a:ext cx="6219250" cy="2921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Connector 4"/>
          <p:cNvCxnSpPr/>
          <p:nvPr/>
        </p:nvCxnSpPr>
        <p:spPr>
          <a:xfrm>
            <a:off x="3199109" y="1879021"/>
            <a:ext cx="2711508" cy="5596"/>
          </a:xfrm>
          <a:prstGeom prst="line">
            <a:avLst/>
          </a:prstGeom>
          <a:ln w="4445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2923253" y="2297723"/>
            <a:ext cx="1742532" cy="2283"/>
          </a:xfrm>
          <a:prstGeom prst="line">
            <a:avLst/>
          </a:prstGeom>
          <a:ln w="44450">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327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38999D-F462-3D4E-84A7-217241B9773C}"/>
              </a:ext>
            </a:extLst>
          </p:cNvPr>
          <p:cNvPicPr>
            <a:picLocks noChangeAspect="1"/>
          </p:cNvPicPr>
          <p:nvPr/>
        </p:nvPicPr>
        <p:blipFill>
          <a:blip r:embed="rId3"/>
          <a:stretch>
            <a:fillRect/>
          </a:stretch>
        </p:blipFill>
        <p:spPr>
          <a:xfrm>
            <a:off x="136000" y="394635"/>
            <a:ext cx="4571918" cy="5916600"/>
          </a:xfrm>
          <a:prstGeom prst="rect">
            <a:avLst/>
          </a:prstGeom>
          <a:solidFill>
            <a:schemeClr val="bg1"/>
          </a:solidFill>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248" y="5271247"/>
            <a:ext cx="1039988" cy="1039988"/>
          </a:xfrm>
          <a:prstGeom prst="rect">
            <a:avLst/>
          </a:prstGeom>
        </p:spPr>
      </p:pic>
      <p:sp>
        <p:nvSpPr>
          <p:cNvPr id="59395" name="TextBox 1"/>
          <p:cNvSpPr txBox="1">
            <a:spLocks noChangeArrowheads="1"/>
          </p:cNvSpPr>
          <p:nvPr/>
        </p:nvSpPr>
        <p:spPr bwMode="auto">
          <a:xfrm>
            <a:off x="827129" y="995568"/>
            <a:ext cx="348265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fontAlgn="base" hangingPunct="1">
              <a:spcBef>
                <a:spcPct val="0"/>
              </a:spcBef>
              <a:spcAft>
                <a:spcPct val="0"/>
              </a:spcAft>
            </a:pPr>
            <a:r>
              <a:rPr lang="en-US" sz="1400" b="1">
                <a:solidFill>
                  <a:srgbClr val="FF0000"/>
                </a:solidFill>
              </a:rPr>
              <a:t>Contribute to class discussions</a:t>
            </a:r>
          </a:p>
        </p:txBody>
      </p:sp>
      <p:sp>
        <p:nvSpPr>
          <p:cNvPr id="4" name="TextBox 3"/>
          <p:cNvSpPr txBox="1"/>
          <p:nvPr/>
        </p:nvSpPr>
        <p:spPr>
          <a:xfrm>
            <a:off x="4878320" y="1346850"/>
            <a:ext cx="6953156" cy="4462760"/>
          </a:xfrm>
          <a:prstGeom prst="rect">
            <a:avLst/>
          </a:prstGeom>
          <a:noFill/>
        </p:spPr>
        <p:txBody>
          <a:bodyPr wrap="square" rtlCol="0">
            <a:spAutoFit/>
          </a:bodyPr>
          <a:lstStyle/>
          <a:p>
            <a:pPr marL="571500" indent="-571500">
              <a:buFont typeface="Wingdings" charset="2"/>
              <a:buChar char="q"/>
            </a:pPr>
            <a:r>
              <a:rPr lang="en-US" sz="3100"/>
              <a:t>Read the CA ELD Standards at Expanding Level for your assigned Mode</a:t>
            </a:r>
          </a:p>
          <a:p>
            <a:pPr marL="571500" indent="-571500">
              <a:buFont typeface="Wingdings" charset="2"/>
              <a:buChar char="q"/>
            </a:pPr>
            <a:r>
              <a:rPr lang="en-US" sz="3100"/>
              <a:t>Write the essence of each standard at the Expanding Level on the top line for the standard</a:t>
            </a:r>
          </a:p>
          <a:p>
            <a:pPr marL="571500" indent="-571500">
              <a:buFont typeface="Wingdings" charset="2"/>
              <a:buChar char="q"/>
            </a:pPr>
            <a:r>
              <a:rPr lang="en-US" sz="3100"/>
              <a:t>Share with your group in order</a:t>
            </a:r>
          </a:p>
          <a:p>
            <a:pPr marL="571500" indent="-571500">
              <a:buFont typeface="Wingdings" charset="2"/>
              <a:buChar char="q"/>
            </a:pPr>
            <a:r>
              <a:rPr lang="en-US" sz="3100"/>
              <a:t>Be prepared to share whole group</a:t>
            </a:r>
          </a:p>
          <a:p>
            <a:endParaRPr lang="en-US" sz="800"/>
          </a:p>
          <a:p>
            <a:endParaRPr lang="en-US" sz="2800"/>
          </a:p>
        </p:txBody>
      </p:sp>
      <p:pic>
        <p:nvPicPr>
          <p:cNvPr id="5" name="image10.jpg" descr="../../../../Desktop/TRIADS2.jpg"/>
          <p:cNvPicPr/>
          <p:nvPr/>
        </p:nvPicPr>
        <p:blipFill>
          <a:blip r:embed="rId5"/>
          <a:srcRect/>
          <a:stretch>
            <a:fillRect/>
          </a:stretch>
        </p:blipFill>
        <p:spPr>
          <a:xfrm>
            <a:off x="10685929" y="5271247"/>
            <a:ext cx="1145546" cy="895473"/>
          </a:xfrm>
          <a:prstGeom prst="rect">
            <a:avLst/>
          </a:prstGeom>
          <a:ln w="63500">
            <a:solidFill>
              <a:srgbClr val="99CB38"/>
            </a:solidFill>
            <a:prstDash val="solid"/>
          </a:ln>
        </p:spPr>
      </p:pic>
      <p:sp>
        <p:nvSpPr>
          <p:cNvPr id="6" name="Title 3"/>
          <p:cNvSpPr txBox="1">
            <a:spLocks/>
          </p:cNvSpPr>
          <p:nvPr/>
        </p:nvSpPr>
        <p:spPr>
          <a:xfrm>
            <a:off x="4878320" y="517670"/>
            <a:ext cx="6953156" cy="709612"/>
          </a:xfrm>
          <a:prstGeom prst="rect">
            <a:avLst/>
          </a:prstGeom>
          <a:solidFill>
            <a:srgbClr val="D4A4DB"/>
          </a:solidFill>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a:latin typeface="+mn-lt"/>
                <a:cs typeface="MS PGothic" charset="0"/>
              </a:rPr>
              <a:t>CA ELD Standards – Part I</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1906" y="5276057"/>
            <a:ext cx="1183342" cy="979131"/>
          </a:xfrm>
          <a:prstGeom prst="rect">
            <a:avLst/>
          </a:prstGeom>
        </p:spPr>
      </p:pic>
    </p:spTree>
    <p:extLst>
      <p:ext uri="{BB962C8B-B14F-4D97-AF65-F5344CB8AC3E}">
        <p14:creationId xmlns:p14="http://schemas.microsoft.com/office/powerpoint/2010/main" val="222833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920</TotalTime>
  <Words>2849</Words>
  <Application>Microsoft Macintosh PowerPoint</Application>
  <PresentationFormat>Widescreen</PresentationFormat>
  <Paragraphs>325</Paragraphs>
  <Slides>27</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ＭＳ Ｐゴシック</vt:lpstr>
      <vt:lpstr>ＭＳ Ｐゴシック</vt:lpstr>
      <vt:lpstr>Arial</vt:lpstr>
      <vt:lpstr>Calibri</vt:lpstr>
      <vt:lpstr>Calibri Light</vt:lpstr>
      <vt:lpstr>Century Gothic</vt:lpstr>
      <vt:lpstr>Mangal</vt:lpstr>
      <vt:lpstr>News Gothic MT</vt:lpstr>
      <vt:lpstr>Wingdings</vt:lpstr>
      <vt:lpstr>Retrospect</vt:lpstr>
      <vt:lpstr>CA ELD Standards Essence &amp; Differentiation</vt:lpstr>
      <vt:lpstr>PowerPoint Presentation</vt:lpstr>
      <vt:lpstr>PowerPoint Presentation</vt:lpstr>
      <vt:lpstr>PowerPoint Presentation</vt:lpstr>
      <vt:lpstr>Essence  of the Standards   </vt:lpstr>
      <vt:lpstr>CA ELD Standards – Part I</vt:lpstr>
      <vt:lpstr>PowerPoint Presentation</vt:lpstr>
      <vt:lpstr>PowerPoint Presentation</vt:lpstr>
      <vt:lpstr>PowerPoint Presentation</vt:lpstr>
      <vt:lpstr>Proficiency Level Scaffolding  </vt:lpstr>
      <vt:lpstr>PowerPoint Presentation</vt:lpstr>
      <vt:lpstr>PowerPoint Presentation</vt:lpstr>
      <vt:lpstr>PowerPoint Presentation</vt:lpstr>
      <vt:lpstr>Model the Process</vt:lpstr>
      <vt:lpstr>PowerPoint Presentation</vt:lpstr>
      <vt:lpstr>Essence  of the Standards   </vt:lpstr>
      <vt:lpstr>CA ELD Standards - Part II</vt:lpstr>
      <vt:lpstr>PowerPoint Presentation</vt:lpstr>
      <vt:lpstr>PowerPoint Presentation</vt:lpstr>
      <vt:lpstr>PowerPoint Presentation</vt:lpstr>
      <vt:lpstr>Proficiency Level Scaffolding  </vt:lpstr>
      <vt:lpstr>PowerPoint Presentation</vt:lpstr>
      <vt:lpstr>PowerPoint Presentation</vt:lpstr>
      <vt:lpstr>PowerPoint Presentation</vt:lpstr>
      <vt:lpstr>PowerPoint Presentation</vt:lpstr>
      <vt:lpstr>PowerPoint Presentation</vt:lpstr>
      <vt:lpstr>How will you use the CA ELD Standards and Proficiency Levels to scaffold instruction?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Essence  of the Standards</dc:title>
  <dc:creator>Aguilar, Juana</dc:creator>
  <cp:lastModifiedBy>Microsoft Office User</cp:lastModifiedBy>
  <cp:revision>44</cp:revision>
  <dcterms:created xsi:type="dcterms:W3CDTF">2017-10-27T23:08:15Z</dcterms:created>
  <dcterms:modified xsi:type="dcterms:W3CDTF">2018-06-21T22:29:02Z</dcterms:modified>
</cp:coreProperties>
</file>